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74"/>
  </p:normalViewPr>
  <p:slideViewPr>
    <p:cSldViewPr snapToGrid="0" snapToObjects="1">
      <p:cViewPr>
        <p:scale>
          <a:sx n="80" d="100"/>
          <a:sy n="80" d="100"/>
        </p:scale>
        <p:origin x="93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–Иван Арсентьев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r>
              <a:t>«Место ввода цитаты».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020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762000"/>
            <a:ext cx="5334000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18300" y="762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762884"/>
            <a:ext cx="5334000" cy="8229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Міжнародний день рідної мови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Зачепило Святослава 8-А класу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1" animBg="1" advAuto="0"/>
      <p:bldP spid="120" grpId="2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asted-image.jpg"/>
          <p:cNvPicPr>
            <a:picLocks noChangeAspect="1"/>
          </p:cNvPicPr>
          <p:nvPr/>
        </p:nvPicPr>
        <p:blipFill>
          <a:blip r:embed="rId2">
            <a:alphaModFix amt="66000"/>
            <a:extLst/>
          </a:blip>
          <a:stretch>
            <a:fillRect/>
          </a:stretch>
        </p:blipFill>
        <p:spPr>
          <a:xfrm>
            <a:off x="1017639" y="185057"/>
            <a:ext cx="10671249" cy="9421061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1017638" y="873339"/>
            <a:ext cx="10671249" cy="6996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3600"/>
            </a:pPr>
            <a:r>
              <a:rPr sz="3200" dirty="0" err="1">
                <a:solidFill>
                  <a:srgbClr val="FFFF00"/>
                </a:solidFill>
              </a:rPr>
              <a:t>Міжнародний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день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рідної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мови</a:t>
            </a:r>
            <a:r>
              <a:rPr sz="3200" dirty="0">
                <a:solidFill>
                  <a:srgbClr val="FFFF00"/>
                </a:solidFill>
              </a:rPr>
              <a:t>, </a:t>
            </a:r>
            <a:r>
              <a:rPr sz="3200" dirty="0" err="1">
                <a:solidFill>
                  <a:srgbClr val="FFFF00"/>
                </a:solidFill>
              </a:rPr>
              <a:t>також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Міжнародний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день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материнської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мови</a:t>
            </a:r>
            <a:r>
              <a:rPr sz="3200" dirty="0">
                <a:solidFill>
                  <a:srgbClr val="FFFF00"/>
                </a:solidFill>
              </a:rPr>
              <a:t> — </a:t>
            </a:r>
            <a:r>
              <a:rPr sz="3200" dirty="0" err="1">
                <a:solidFill>
                  <a:srgbClr val="FFFF00"/>
                </a:solidFill>
              </a:rPr>
              <a:t>день</a:t>
            </a:r>
            <a:r>
              <a:rPr sz="3200" dirty="0">
                <a:solidFill>
                  <a:srgbClr val="FFFF00"/>
                </a:solidFill>
              </a:rPr>
              <a:t>, </a:t>
            </a:r>
            <a:r>
              <a:rPr sz="3200" dirty="0" err="1">
                <a:solidFill>
                  <a:srgbClr val="FFFF00"/>
                </a:solidFill>
              </a:rPr>
              <a:t>який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відзначають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щороку</a:t>
            </a:r>
            <a:r>
              <a:rPr sz="3200" dirty="0">
                <a:solidFill>
                  <a:srgbClr val="FFFF00"/>
                </a:solidFill>
              </a:rPr>
              <a:t> 21 </a:t>
            </a:r>
            <a:r>
              <a:rPr sz="3200" dirty="0" err="1">
                <a:solidFill>
                  <a:srgbClr val="FFFF00"/>
                </a:solidFill>
              </a:rPr>
              <a:t>лютого</a:t>
            </a:r>
            <a:r>
              <a:rPr sz="3200" dirty="0">
                <a:solidFill>
                  <a:srgbClr val="FFFF00"/>
                </a:solidFill>
              </a:rPr>
              <a:t>, </a:t>
            </a:r>
            <a:r>
              <a:rPr sz="3200" dirty="0" err="1">
                <a:solidFill>
                  <a:srgbClr val="FFFF00"/>
                </a:solidFill>
              </a:rPr>
              <a:t>починаючи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з</a:t>
            </a:r>
            <a:r>
              <a:rPr sz="3200" dirty="0">
                <a:solidFill>
                  <a:srgbClr val="FFFF00"/>
                </a:solidFill>
              </a:rPr>
              <a:t> 2000 </a:t>
            </a:r>
            <a:r>
              <a:rPr sz="3200" dirty="0" err="1">
                <a:solidFill>
                  <a:srgbClr val="FFFF00"/>
                </a:solidFill>
              </a:rPr>
              <a:t>року</a:t>
            </a:r>
            <a:r>
              <a:rPr sz="3200" dirty="0">
                <a:solidFill>
                  <a:srgbClr val="FFFF00"/>
                </a:solidFill>
              </a:rPr>
              <a:t>. </a:t>
            </a:r>
            <a:r>
              <a:rPr sz="3200" dirty="0" err="1">
                <a:solidFill>
                  <a:srgbClr val="FFFF00"/>
                </a:solidFill>
              </a:rPr>
              <a:t>Про</a:t>
            </a:r>
            <a:r>
              <a:rPr sz="3200" dirty="0">
                <a:solidFill>
                  <a:srgbClr val="FFFF00"/>
                </a:solidFill>
              </a:rPr>
              <a:t> «</a:t>
            </a:r>
            <a:r>
              <a:rPr sz="3200" dirty="0" err="1">
                <a:solidFill>
                  <a:srgbClr val="FFFF00"/>
                </a:solidFill>
              </a:rPr>
              <a:t>підтримку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мовного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та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культурного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різноманіття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та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багатомовності</a:t>
            </a:r>
            <a:r>
              <a:rPr sz="3200" dirty="0">
                <a:solidFill>
                  <a:srgbClr val="FFFF00"/>
                </a:solidFill>
              </a:rPr>
              <a:t>» </a:t>
            </a:r>
            <a:r>
              <a:rPr sz="3200" dirty="0" err="1">
                <a:solidFill>
                  <a:srgbClr val="FFFF00"/>
                </a:solidFill>
              </a:rPr>
              <a:t>було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оголошено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на</a:t>
            </a:r>
            <a:r>
              <a:rPr sz="3200" dirty="0">
                <a:solidFill>
                  <a:srgbClr val="FFFF00"/>
                </a:solidFill>
              </a:rPr>
              <a:t> XXX </a:t>
            </a:r>
            <a:r>
              <a:rPr sz="3200" dirty="0" err="1">
                <a:solidFill>
                  <a:srgbClr val="FFFF00"/>
                </a:solidFill>
              </a:rPr>
              <a:t>сесії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Генеральної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конференції</a:t>
            </a:r>
            <a:r>
              <a:rPr sz="3200" dirty="0">
                <a:solidFill>
                  <a:srgbClr val="FFFF00"/>
                </a:solidFill>
              </a:rPr>
              <a:t> ЮНЕСКО, </a:t>
            </a:r>
            <a:r>
              <a:rPr sz="3200" dirty="0" err="1">
                <a:solidFill>
                  <a:srgbClr val="FFFF00"/>
                </a:solidFill>
              </a:rPr>
              <a:t>що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проходила</a:t>
            </a:r>
            <a:r>
              <a:rPr sz="3200" dirty="0">
                <a:solidFill>
                  <a:srgbClr val="FFFF00"/>
                </a:solidFill>
              </a:rPr>
              <a:t> 26 </a:t>
            </a:r>
            <a:r>
              <a:rPr sz="3200" dirty="0" err="1">
                <a:solidFill>
                  <a:srgbClr val="FFFF00"/>
                </a:solidFill>
              </a:rPr>
              <a:t>жовтня</a:t>
            </a:r>
            <a:r>
              <a:rPr sz="3200" dirty="0">
                <a:solidFill>
                  <a:srgbClr val="FFFF00"/>
                </a:solidFill>
              </a:rPr>
              <a:t> — 17 </a:t>
            </a:r>
            <a:r>
              <a:rPr sz="3200" dirty="0" err="1">
                <a:solidFill>
                  <a:srgbClr val="FFFF00"/>
                </a:solidFill>
              </a:rPr>
              <a:t>листопада</a:t>
            </a:r>
            <a:r>
              <a:rPr sz="3200" dirty="0">
                <a:solidFill>
                  <a:srgbClr val="FFFF00"/>
                </a:solidFill>
              </a:rPr>
              <a:t> 1999 </a:t>
            </a:r>
            <a:r>
              <a:rPr sz="3200" dirty="0" err="1">
                <a:solidFill>
                  <a:srgbClr val="FFFF00"/>
                </a:solidFill>
              </a:rPr>
              <a:t>року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в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Парижі</a:t>
            </a:r>
            <a:r>
              <a:rPr sz="3200" dirty="0">
                <a:solidFill>
                  <a:srgbClr val="FFFF00"/>
                </a:solidFill>
              </a:rPr>
              <a:t>.</a:t>
            </a:r>
          </a:p>
          <a:p>
            <a:pPr>
              <a:defRPr sz="3600"/>
            </a:pPr>
            <a:endParaRPr sz="3200" dirty="0">
              <a:solidFill>
                <a:srgbClr val="FFFF00"/>
              </a:solidFill>
            </a:endParaRPr>
          </a:p>
          <a:p>
            <a:pPr>
              <a:defRPr sz="3600"/>
            </a:pPr>
            <a:r>
              <a:rPr sz="3200" dirty="0" err="1">
                <a:solidFill>
                  <a:srgbClr val="FFFF00"/>
                </a:solidFill>
              </a:rPr>
              <a:t>Оскільки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з</a:t>
            </a:r>
            <a:r>
              <a:rPr sz="3200" dirty="0">
                <a:solidFill>
                  <a:srgbClr val="FFFF00"/>
                </a:solidFill>
              </a:rPr>
              <a:t> 6 000 </a:t>
            </a:r>
            <a:r>
              <a:rPr sz="3200" dirty="0" err="1">
                <a:solidFill>
                  <a:srgbClr val="FFFF00"/>
                </a:solidFill>
              </a:rPr>
              <a:t>розмовних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мов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світу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близько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половині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загрожує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зникнення</a:t>
            </a:r>
            <a:r>
              <a:rPr sz="3200" dirty="0">
                <a:solidFill>
                  <a:srgbClr val="FFFF00"/>
                </a:solidFill>
              </a:rPr>
              <a:t>, ЮНЕСКО </a:t>
            </a:r>
            <a:r>
              <a:rPr sz="3200" dirty="0" err="1">
                <a:solidFill>
                  <a:srgbClr val="FFFF00"/>
                </a:solidFill>
              </a:rPr>
              <a:t>прагне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підтримувати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мову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як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ознаку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культурної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приналежності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людини</a:t>
            </a:r>
            <a:r>
              <a:rPr sz="3200" dirty="0">
                <a:solidFill>
                  <a:srgbClr val="FFFF00"/>
                </a:solidFill>
              </a:rPr>
              <a:t>. </a:t>
            </a:r>
            <a:r>
              <a:rPr sz="3200" dirty="0" err="1">
                <a:solidFill>
                  <a:srgbClr val="FFFF00"/>
                </a:solidFill>
              </a:rPr>
              <a:t>Окрім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того</a:t>
            </a:r>
            <a:r>
              <a:rPr sz="3200" dirty="0">
                <a:solidFill>
                  <a:srgbClr val="FFFF00"/>
                </a:solidFill>
              </a:rPr>
              <a:t>, </a:t>
            </a:r>
            <a:r>
              <a:rPr sz="3200" dirty="0" err="1">
                <a:solidFill>
                  <a:srgbClr val="FFFF00"/>
                </a:solidFill>
              </a:rPr>
              <a:t>організація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вважає</a:t>
            </a:r>
            <a:r>
              <a:rPr sz="3200" dirty="0">
                <a:solidFill>
                  <a:srgbClr val="FFFF00"/>
                </a:solidFill>
              </a:rPr>
              <a:t>, </a:t>
            </a:r>
            <a:r>
              <a:rPr sz="3200" dirty="0" err="1">
                <a:solidFill>
                  <a:srgbClr val="FFFF00"/>
                </a:solidFill>
              </a:rPr>
              <a:t>що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вивчення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іноземних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мов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та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багатомовність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є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ключами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до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взаєморозуміння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та</a:t>
            </a:r>
            <a:r>
              <a:rPr sz="3200" dirty="0">
                <a:solidFill>
                  <a:srgbClr val="FFFF00"/>
                </a:solidFill>
              </a:rPr>
              <a:t> </a:t>
            </a:r>
            <a:r>
              <a:rPr sz="3200" dirty="0" err="1">
                <a:solidFill>
                  <a:srgbClr val="FFFF00"/>
                </a:solidFill>
              </a:rPr>
              <a:t>взаємоповаги</a:t>
            </a:r>
            <a:r>
              <a:rPr sz="3200" dirty="0">
                <a:solidFill>
                  <a:srgbClr val="FFFF0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dissolv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ctrTitle"/>
          </p:nvPr>
        </p:nvSpPr>
        <p:spPr>
          <a:xfrm>
            <a:off x="1270000" y="228600"/>
            <a:ext cx="10464800" cy="3826719"/>
          </a:xfrm>
          <a:prstGeom prst="rect">
            <a:avLst/>
          </a:prstGeom>
        </p:spPr>
        <p:txBody>
          <a:bodyPr/>
          <a:lstStyle>
            <a:lvl1pPr defTabSz="251206">
              <a:defRPr sz="3440"/>
            </a:lvl1pPr>
          </a:lstStyle>
          <a:p>
            <a:r>
              <a:t>Щорічне відзначення цього дня використовується для скерування уваги на меншини з менш аніж 10 тисяч осіб, які активно розмовляють рідною мовою. Часто ці мови не передаються наступному поколінню і потрапляють у забуття. Багато мов, котрими розмовляють менше 100 осіб, не задокументовані.</a:t>
            </a:r>
          </a:p>
        </p:txBody>
      </p:sp>
      <p:pic>
        <p:nvPicPr>
          <p:cNvPr id="129" name="pasted-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96380" y="4083942"/>
            <a:ext cx="9467813" cy="53019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dissolv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6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1" animBg="1" advAuto="0"/>
      <p:bldP spid="129" grpId="2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asted-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37343" y="7824628"/>
            <a:ext cx="3930114" cy="1592087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/>
          <p:nvPr/>
        </p:nvSpPr>
        <p:spPr>
          <a:xfrm>
            <a:off x="0" y="706588"/>
            <a:ext cx="13004801" cy="693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sz="3700" dirty="0"/>
              <a:t>21 </a:t>
            </a:r>
            <a:r>
              <a:rPr sz="3700" dirty="0" err="1"/>
              <a:t>лютого</a:t>
            </a:r>
            <a:r>
              <a:rPr sz="3700" dirty="0"/>
              <a:t> 2017 </a:t>
            </a:r>
            <a:r>
              <a:rPr sz="3700" dirty="0" err="1"/>
              <a:t>з</a:t>
            </a:r>
            <a:r>
              <a:rPr sz="3700" dirty="0"/>
              <a:t> </a:t>
            </a:r>
            <a:r>
              <a:rPr sz="3700" dirty="0" err="1"/>
              <a:t>Міжнародним</a:t>
            </a:r>
            <a:r>
              <a:rPr sz="3700" dirty="0"/>
              <a:t> </a:t>
            </a:r>
            <a:r>
              <a:rPr sz="3700" dirty="0" err="1"/>
              <a:t>днем</a:t>
            </a:r>
            <a:r>
              <a:rPr sz="3700" dirty="0"/>
              <a:t> </a:t>
            </a:r>
            <a:r>
              <a:rPr sz="3700" dirty="0" err="1"/>
              <a:t>рідної</a:t>
            </a:r>
            <a:r>
              <a:rPr sz="3700" dirty="0"/>
              <a:t> </a:t>
            </a:r>
            <a:r>
              <a:rPr sz="3700" dirty="0" err="1"/>
              <a:t>мови</a:t>
            </a:r>
            <a:r>
              <a:rPr sz="3700" dirty="0"/>
              <a:t> </a:t>
            </a:r>
            <a:r>
              <a:rPr sz="3700" dirty="0" err="1"/>
              <a:t>привітав</a:t>
            </a:r>
            <a:r>
              <a:rPr sz="3700" dirty="0"/>
              <a:t> </a:t>
            </a:r>
            <a:r>
              <a:rPr sz="3700" dirty="0" err="1"/>
              <a:t>громадян</a:t>
            </a:r>
            <a:r>
              <a:rPr sz="3700" dirty="0"/>
              <a:t> </a:t>
            </a:r>
            <a:r>
              <a:rPr sz="3700" dirty="0" err="1"/>
              <a:t>Прем'єр-міністр</a:t>
            </a:r>
            <a:r>
              <a:rPr sz="3700" dirty="0"/>
              <a:t> </a:t>
            </a:r>
            <a:r>
              <a:rPr sz="3700" dirty="0" err="1"/>
              <a:t>України</a:t>
            </a:r>
            <a:r>
              <a:rPr sz="3700" dirty="0"/>
              <a:t> </a:t>
            </a:r>
            <a:r>
              <a:rPr sz="3700" dirty="0" err="1"/>
              <a:t>Володимир</a:t>
            </a:r>
            <a:r>
              <a:rPr sz="3700" dirty="0"/>
              <a:t> </a:t>
            </a:r>
            <a:r>
              <a:rPr sz="3700" dirty="0" err="1"/>
              <a:t>Гройсман</a:t>
            </a:r>
            <a:r>
              <a:rPr sz="3700" dirty="0"/>
              <a:t>. </a:t>
            </a:r>
            <a:r>
              <a:rPr sz="3700" dirty="0" err="1"/>
              <a:t>Він</a:t>
            </a:r>
            <a:r>
              <a:rPr sz="3700" dirty="0"/>
              <a:t> </a:t>
            </a:r>
            <a:r>
              <a:rPr sz="3700" dirty="0" err="1"/>
              <a:t>зокрема</a:t>
            </a:r>
            <a:r>
              <a:rPr sz="3700" dirty="0"/>
              <a:t> </a:t>
            </a:r>
            <a:r>
              <a:rPr sz="3700" dirty="0" err="1"/>
              <a:t>відзначив</a:t>
            </a:r>
            <a:r>
              <a:rPr sz="3700" dirty="0"/>
              <a:t>:</a:t>
            </a:r>
          </a:p>
          <a:p>
            <a:endParaRPr sz="3700" dirty="0"/>
          </a:p>
          <a:p>
            <a:r>
              <a:rPr sz="3700" dirty="0"/>
              <a:t>… </a:t>
            </a:r>
            <a:r>
              <a:rPr sz="3700" dirty="0" err="1"/>
              <a:t>кожного</a:t>
            </a:r>
            <a:r>
              <a:rPr sz="3700" dirty="0"/>
              <a:t> </a:t>
            </a:r>
            <a:r>
              <a:rPr sz="3700" dirty="0" err="1"/>
              <a:t>року</a:t>
            </a:r>
            <a:r>
              <a:rPr sz="3700" dirty="0"/>
              <a:t> </a:t>
            </a:r>
            <a:r>
              <a:rPr sz="3700" dirty="0" err="1"/>
              <a:t>українська</a:t>
            </a:r>
            <a:r>
              <a:rPr sz="3700" dirty="0"/>
              <a:t> </a:t>
            </a:r>
            <a:r>
              <a:rPr sz="3700" dirty="0" err="1"/>
              <a:t>мова</a:t>
            </a:r>
            <a:r>
              <a:rPr sz="3700" dirty="0"/>
              <a:t> </a:t>
            </a:r>
            <a:r>
              <a:rPr sz="3700" dirty="0" err="1"/>
              <a:t>активно</a:t>
            </a:r>
            <a:r>
              <a:rPr sz="3700" dirty="0"/>
              <a:t> </a:t>
            </a:r>
            <a:r>
              <a:rPr sz="3700" dirty="0" err="1"/>
              <a:t>розширює</a:t>
            </a:r>
            <a:r>
              <a:rPr sz="3700" dirty="0"/>
              <a:t> </a:t>
            </a:r>
            <a:r>
              <a:rPr sz="3700" dirty="0" err="1"/>
              <a:t>поле</a:t>
            </a:r>
            <a:r>
              <a:rPr sz="3700" dirty="0"/>
              <a:t> </a:t>
            </a:r>
            <a:r>
              <a:rPr sz="3700" dirty="0" err="1"/>
              <a:t>свого</a:t>
            </a:r>
            <a:r>
              <a:rPr sz="3700" dirty="0"/>
              <a:t> </a:t>
            </a:r>
            <a:r>
              <a:rPr sz="3700" dirty="0" err="1"/>
              <a:t>функціонування</a:t>
            </a:r>
            <a:r>
              <a:rPr sz="3700" dirty="0"/>
              <a:t>. </a:t>
            </a:r>
            <a:r>
              <a:rPr sz="3700" dirty="0" err="1"/>
              <a:t>Все</a:t>
            </a:r>
            <a:r>
              <a:rPr sz="3700" dirty="0"/>
              <a:t> </a:t>
            </a:r>
            <a:r>
              <a:rPr sz="3700" dirty="0" err="1"/>
              <a:t>більше</a:t>
            </a:r>
            <a:r>
              <a:rPr sz="3700" dirty="0"/>
              <a:t> </a:t>
            </a:r>
            <a:r>
              <a:rPr sz="3700" dirty="0" err="1"/>
              <a:t>представників</a:t>
            </a:r>
            <a:r>
              <a:rPr sz="3700" dirty="0"/>
              <a:t> </a:t>
            </a:r>
            <a:r>
              <a:rPr sz="3700" dirty="0" err="1"/>
              <a:t>молодших</a:t>
            </a:r>
            <a:r>
              <a:rPr sz="3700" dirty="0"/>
              <a:t> </a:t>
            </a:r>
            <a:r>
              <a:rPr sz="3700" dirty="0" err="1"/>
              <a:t>поколінь</a:t>
            </a:r>
            <a:r>
              <a:rPr sz="3700" dirty="0"/>
              <a:t> </a:t>
            </a:r>
            <a:r>
              <a:rPr sz="3700" dirty="0" err="1"/>
              <a:t>відчувають</a:t>
            </a:r>
            <a:r>
              <a:rPr sz="3700" dirty="0"/>
              <a:t> </a:t>
            </a:r>
            <a:r>
              <a:rPr sz="3700" dirty="0" err="1"/>
              <a:t>причетність</a:t>
            </a:r>
            <a:r>
              <a:rPr sz="3700" dirty="0"/>
              <a:t> </a:t>
            </a:r>
            <a:r>
              <a:rPr sz="3700" dirty="0" err="1"/>
              <a:t>до</a:t>
            </a:r>
            <a:r>
              <a:rPr sz="3700" dirty="0"/>
              <a:t> </a:t>
            </a:r>
            <a:r>
              <a:rPr sz="3700" dirty="0" err="1"/>
              <a:t>рідної</a:t>
            </a:r>
            <a:r>
              <a:rPr sz="3700" dirty="0"/>
              <a:t> </a:t>
            </a:r>
            <a:r>
              <a:rPr sz="3700" dirty="0" err="1"/>
              <a:t>мови</a:t>
            </a:r>
            <a:r>
              <a:rPr sz="3700" dirty="0"/>
              <a:t> </a:t>
            </a:r>
            <a:r>
              <a:rPr sz="3700" dirty="0" err="1"/>
              <a:t>та</a:t>
            </a:r>
            <a:r>
              <a:rPr sz="3700" dirty="0"/>
              <a:t> </a:t>
            </a:r>
            <a:r>
              <a:rPr sz="3700" dirty="0" err="1"/>
              <a:t>культури</a:t>
            </a:r>
            <a:r>
              <a:rPr sz="3700" dirty="0"/>
              <a:t>, </a:t>
            </a:r>
            <a:r>
              <a:rPr sz="3700" dirty="0" err="1"/>
              <a:t>все</a:t>
            </a:r>
            <a:r>
              <a:rPr sz="3700" dirty="0"/>
              <a:t> </a:t>
            </a:r>
            <a:r>
              <a:rPr sz="3700" dirty="0" err="1"/>
              <a:t>більше</a:t>
            </a:r>
            <a:r>
              <a:rPr sz="3700" dirty="0"/>
              <a:t> </a:t>
            </a:r>
            <a:r>
              <a:rPr sz="3700" dirty="0" err="1"/>
              <a:t>яскравих</a:t>
            </a:r>
            <a:r>
              <a:rPr sz="3700" dirty="0"/>
              <a:t> </a:t>
            </a:r>
            <a:r>
              <a:rPr sz="3700" dirty="0" err="1"/>
              <a:t>культурних</a:t>
            </a:r>
            <a:r>
              <a:rPr sz="3700" dirty="0"/>
              <a:t> </a:t>
            </a:r>
            <a:r>
              <a:rPr sz="3700" dirty="0" err="1"/>
              <a:t>проектів</a:t>
            </a:r>
            <a:r>
              <a:rPr sz="3700" dirty="0"/>
              <a:t>, </a:t>
            </a:r>
            <a:r>
              <a:rPr sz="3700" dirty="0" err="1"/>
              <a:t>зокрема</a:t>
            </a:r>
            <a:r>
              <a:rPr sz="3700" dirty="0"/>
              <a:t> </a:t>
            </a:r>
            <a:r>
              <a:rPr sz="3700" dirty="0" err="1"/>
              <a:t>фільмів</a:t>
            </a:r>
            <a:r>
              <a:rPr sz="3700" dirty="0"/>
              <a:t> </a:t>
            </a:r>
            <a:r>
              <a:rPr sz="3700" dirty="0" err="1"/>
              <a:t>і</a:t>
            </a:r>
            <a:r>
              <a:rPr sz="3700" dirty="0"/>
              <a:t> </a:t>
            </a:r>
            <a:r>
              <a:rPr sz="3700" dirty="0" err="1"/>
              <a:t>книжок</a:t>
            </a:r>
            <a:r>
              <a:rPr sz="3700" dirty="0"/>
              <a:t>, </a:t>
            </a:r>
            <a:r>
              <a:rPr sz="3700" dirty="0" err="1"/>
              <a:t>завойовують</a:t>
            </a:r>
            <a:r>
              <a:rPr sz="3700" dirty="0"/>
              <a:t> </a:t>
            </a:r>
            <a:r>
              <a:rPr sz="3700" dirty="0" err="1"/>
              <a:t>серця</a:t>
            </a:r>
            <a:r>
              <a:rPr sz="3700" dirty="0"/>
              <a:t> </a:t>
            </a:r>
            <a:r>
              <a:rPr sz="3700" dirty="0" err="1"/>
              <a:t>шанувальників</a:t>
            </a:r>
            <a:r>
              <a:rPr sz="3700" dirty="0"/>
              <a:t>. </a:t>
            </a:r>
            <a:r>
              <a:rPr sz="3700" dirty="0" err="1"/>
              <a:t>І</a:t>
            </a:r>
            <a:r>
              <a:rPr sz="3700" dirty="0"/>
              <a:t> </a:t>
            </a:r>
            <a:r>
              <a:rPr sz="3700" dirty="0" err="1"/>
              <a:t>сьогодні</a:t>
            </a:r>
            <a:r>
              <a:rPr sz="3700" dirty="0"/>
              <a:t> </a:t>
            </a:r>
            <a:r>
              <a:rPr sz="3700" dirty="0" err="1"/>
              <a:t>українська</a:t>
            </a:r>
            <a:r>
              <a:rPr sz="3700" dirty="0"/>
              <a:t> </a:t>
            </a:r>
            <a:r>
              <a:rPr sz="3700" dirty="0" err="1"/>
              <a:t>мова</a:t>
            </a:r>
            <a:r>
              <a:rPr sz="3700" dirty="0"/>
              <a:t> </a:t>
            </a:r>
            <a:r>
              <a:rPr sz="3700" dirty="0" err="1"/>
              <a:t>і</a:t>
            </a:r>
            <a:r>
              <a:rPr sz="3700" dirty="0"/>
              <a:t> </a:t>
            </a:r>
            <a:r>
              <a:rPr sz="3700" dirty="0" err="1"/>
              <a:t>культура</a:t>
            </a:r>
            <a:r>
              <a:rPr sz="3700" dirty="0"/>
              <a:t> – </a:t>
            </a:r>
            <a:r>
              <a:rPr sz="3700" dirty="0" err="1"/>
              <a:t>це</a:t>
            </a:r>
            <a:r>
              <a:rPr sz="3700" dirty="0"/>
              <a:t> </a:t>
            </a:r>
            <a:r>
              <a:rPr sz="3700" dirty="0" err="1"/>
              <a:t>креативна</a:t>
            </a:r>
            <a:r>
              <a:rPr sz="3700" dirty="0"/>
              <a:t>, </a:t>
            </a:r>
            <a:r>
              <a:rPr sz="3700" dirty="0" err="1"/>
              <a:t>динамічна</a:t>
            </a:r>
            <a:r>
              <a:rPr sz="3700" dirty="0"/>
              <a:t> </a:t>
            </a:r>
            <a:r>
              <a:rPr sz="3700" dirty="0" err="1"/>
              <a:t>субстанція</a:t>
            </a:r>
            <a:r>
              <a:rPr sz="3700" dirty="0"/>
              <a:t>, </a:t>
            </a:r>
            <a:r>
              <a:rPr sz="3700" dirty="0" err="1"/>
              <a:t>яка</a:t>
            </a:r>
            <a:r>
              <a:rPr sz="3700" dirty="0"/>
              <a:t> </a:t>
            </a:r>
            <a:r>
              <a:rPr sz="3700" dirty="0" err="1"/>
              <a:t>активно</a:t>
            </a:r>
            <a:r>
              <a:rPr sz="3700" dirty="0"/>
              <a:t> </a:t>
            </a:r>
            <a:r>
              <a:rPr sz="3700" dirty="0" err="1"/>
              <a:t>розвивається</a:t>
            </a:r>
            <a:r>
              <a:rPr sz="3700" dirty="0"/>
              <a:t> </a:t>
            </a:r>
            <a:r>
              <a:rPr sz="3700" dirty="0" err="1"/>
              <a:t>та</a:t>
            </a:r>
            <a:r>
              <a:rPr sz="3700" dirty="0"/>
              <a:t> </a:t>
            </a:r>
            <a:r>
              <a:rPr sz="3700" dirty="0" err="1"/>
              <a:t>доносить</a:t>
            </a:r>
            <a:r>
              <a:rPr sz="3700" dirty="0"/>
              <a:t> </a:t>
            </a:r>
            <a:r>
              <a:rPr sz="3700" dirty="0" err="1"/>
              <a:t>цікаві</a:t>
            </a:r>
            <a:r>
              <a:rPr sz="3700" dirty="0"/>
              <a:t> </a:t>
            </a:r>
            <a:r>
              <a:rPr sz="3700" dirty="0" err="1"/>
              <a:t>і</a:t>
            </a:r>
            <a:r>
              <a:rPr sz="3700" dirty="0"/>
              <a:t> </a:t>
            </a:r>
            <a:r>
              <a:rPr sz="3700" dirty="0" err="1"/>
              <a:t>непересічні</a:t>
            </a:r>
            <a:r>
              <a:rPr sz="3700" dirty="0"/>
              <a:t> </a:t>
            </a:r>
            <a:r>
              <a:rPr sz="3700" dirty="0" err="1"/>
              <a:t>смисли</a:t>
            </a:r>
            <a:r>
              <a:rPr sz="3700" dirty="0"/>
              <a:t> </a:t>
            </a:r>
            <a:r>
              <a:rPr sz="3700" dirty="0" err="1"/>
              <a:t>до</a:t>
            </a:r>
            <a:r>
              <a:rPr sz="3700" dirty="0"/>
              <a:t> </a:t>
            </a:r>
            <a:r>
              <a:rPr sz="3700" dirty="0" err="1"/>
              <a:t>всього</a:t>
            </a:r>
            <a:r>
              <a:rPr sz="3700" dirty="0"/>
              <a:t> </a:t>
            </a:r>
            <a:r>
              <a:rPr sz="3700" dirty="0" err="1"/>
              <a:t>світу</a:t>
            </a:r>
            <a:r>
              <a:rPr sz="37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2" animBg="1" advAuto="0"/>
      <p:bldP spid="132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pasted-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56875" y="6198392"/>
            <a:ext cx="5023660" cy="33430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9" name="pasted-image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3746" y="5619134"/>
            <a:ext cx="3072963" cy="3922275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Shape 137"/>
          <p:cNvSpPr/>
          <p:nvPr/>
        </p:nvSpPr>
        <p:spPr>
          <a:xfrm>
            <a:off x="0" y="540434"/>
            <a:ext cx="13004800" cy="5365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dirty="0"/>
              <a:t>… </a:t>
            </a:r>
            <a:r>
              <a:rPr dirty="0" err="1"/>
              <a:t>У</a:t>
            </a:r>
            <a:r>
              <a:rPr dirty="0"/>
              <a:t> </a:t>
            </a:r>
            <a:r>
              <a:rPr dirty="0" err="1"/>
              <a:t>справі</a:t>
            </a:r>
            <a:r>
              <a:rPr dirty="0"/>
              <a:t> </a:t>
            </a:r>
            <a:r>
              <a:rPr dirty="0" err="1"/>
              <a:t>формування</a:t>
            </a:r>
            <a:r>
              <a:rPr dirty="0"/>
              <a:t> </a:t>
            </a:r>
            <a:r>
              <a:rPr dirty="0" err="1"/>
              <a:t>і</a:t>
            </a:r>
            <a:r>
              <a:rPr dirty="0"/>
              <a:t> </a:t>
            </a:r>
            <a:r>
              <a:rPr dirty="0" err="1"/>
              <a:t>захисту</a:t>
            </a:r>
            <a:r>
              <a:rPr dirty="0"/>
              <a:t> </a:t>
            </a:r>
            <a:r>
              <a:rPr dirty="0" err="1"/>
              <a:t>нашого</a:t>
            </a:r>
            <a:r>
              <a:rPr dirty="0"/>
              <a:t> </a:t>
            </a:r>
            <a:r>
              <a:rPr dirty="0" err="1"/>
              <a:t>інформаційного</a:t>
            </a:r>
            <a:r>
              <a:rPr dirty="0"/>
              <a:t> </a:t>
            </a:r>
            <a:r>
              <a:rPr dirty="0" err="1"/>
              <a:t>простору</a:t>
            </a:r>
            <a:r>
              <a:rPr dirty="0"/>
              <a:t> </a:t>
            </a:r>
            <a:r>
              <a:rPr dirty="0" err="1"/>
              <a:t>важливим</a:t>
            </a:r>
            <a:r>
              <a:rPr dirty="0"/>
              <a:t> </a:t>
            </a:r>
            <a:r>
              <a:rPr dirty="0" err="1"/>
              <a:t>є</a:t>
            </a:r>
            <a:r>
              <a:rPr dirty="0"/>
              <a:t> </a:t>
            </a:r>
            <a:r>
              <a:rPr dirty="0" err="1"/>
              <a:t>створення</a:t>
            </a:r>
            <a:r>
              <a:rPr dirty="0"/>
              <a:t> </a:t>
            </a:r>
            <a:r>
              <a:rPr dirty="0" err="1"/>
              <a:t>умов</a:t>
            </a:r>
            <a:r>
              <a:rPr dirty="0"/>
              <a:t> </a:t>
            </a:r>
            <a:r>
              <a:rPr dirty="0" err="1"/>
              <a:t>і</a:t>
            </a:r>
            <a:r>
              <a:rPr dirty="0"/>
              <a:t> </a:t>
            </a:r>
            <a:r>
              <a:rPr dirty="0" err="1"/>
              <a:t>преференцій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продукування</a:t>
            </a:r>
            <a:r>
              <a:rPr dirty="0"/>
              <a:t> </a:t>
            </a:r>
            <a:r>
              <a:rPr dirty="0" err="1"/>
              <a:t>і</a:t>
            </a:r>
            <a:r>
              <a:rPr dirty="0"/>
              <a:t> </a:t>
            </a:r>
            <a:r>
              <a:rPr dirty="0" err="1"/>
              <a:t>поширення</a:t>
            </a:r>
            <a:r>
              <a:rPr dirty="0"/>
              <a:t> </a:t>
            </a:r>
            <a:r>
              <a:rPr dirty="0" err="1"/>
              <a:t>власного</a:t>
            </a:r>
            <a:r>
              <a:rPr dirty="0"/>
              <a:t> </a:t>
            </a:r>
            <a:r>
              <a:rPr dirty="0" err="1"/>
              <a:t>культурного</a:t>
            </a:r>
            <a:r>
              <a:rPr dirty="0"/>
              <a:t> </a:t>
            </a:r>
            <a:r>
              <a:rPr dirty="0" err="1"/>
              <a:t>продукту</a:t>
            </a:r>
            <a:r>
              <a:rPr dirty="0"/>
              <a:t>, </a:t>
            </a:r>
            <a:r>
              <a:rPr dirty="0" err="1"/>
              <a:t>зокрема</a:t>
            </a:r>
            <a:r>
              <a:rPr dirty="0"/>
              <a:t> </a:t>
            </a:r>
            <a:r>
              <a:rPr dirty="0" err="1"/>
              <a:t>українською</a:t>
            </a:r>
            <a:r>
              <a:rPr dirty="0"/>
              <a:t> </a:t>
            </a:r>
            <a:r>
              <a:rPr dirty="0" err="1"/>
              <a:t>мовою</a:t>
            </a:r>
            <a:r>
              <a:rPr dirty="0"/>
              <a:t>.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складне</a:t>
            </a:r>
            <a:r>
              <a:rPr dirty="0"/>
              <a:t> </a:t>
            </a:r>
            <a:r>
              <a:rPr dirty="0" err="1"/>
              <a:t>завдання</a:t>
            </a:r>
            <a:r>
              <a:rPr dirty="0"/>
              <a:t>, </a:t>
            </a:r>
            <a:r>
              <a:rPr dirty="0" err="1"/>
              <a:t>у</a:t>
            </a:r>
            <a:r>
              <a:rPr dirty="0"/>
              <a:t> </a:t>
            </a:r>
            <a:r>
              <a:rPr dirty="0" err="1"/>
              <a:t>виконанні</a:t>
            </a:r>
            <a:r>
              <a:rPr dirty="0"/>
              <a:t> </a:t>
            </a:r>
            <a:r>
              <a:rPr dirty="0" err="1"/>
              <a:t>якого</a:t>
            </a:r>
            <a:r>
              <a:rPr dirty="0"/>
              <a:t> </a:t>
            </a:r>
            <a:r>
              <a:rPr dirty="0" err="1"/>
              <a:t>беруть</a:t>
            </a:r>
            <a:r>
              <a:rPr dirty="0"/>
              <a:t> </a:t>
            </a:r>
            <a:r>
              <a:rPr dirty="0" err="1"/>
              <a:t>участь</a:t>
            </a:r>
            <a:r>
              <a:rPr dirty="0"/>
              <a:t> </a:t>
            </a:r>
            <a:r>
              <a:rPr dirty="0" err="1"/>
              <a:t>Президент</a:t>
            </a:r>
            <a:r>
              <a:rPr dirty="0"/>
              <a:t> </a:t>
            </a:r>
            <a:r>
              <a:rPr dirty="0" err="1"/>
              <a:t>України</a:t>
            </a:r>
            <a:r>
              <a:rPr dirty="0"/>
              <a:t>, </a:t>
            </a:r>
            <a:r>
              <a:rPr dirty="0" err="1"/>
              <a:t>Верховна</a:t>
            </a:r>
            <a:r>
              <a:rPr dirty="0"/>
              <a:t> </a:t>
            </a:r>
            <a:r>
              <a:rPr dirty="0" err="1"/>
              <a:t>Рада</a:t>
            </a:r>
            <a:r>
              <a:rPr dirty="0"/>
              <a:t> </a:t>
            </a:r>
            <a:r>
              <a:rPr dirty="0" err="1"/>
              <a:t>України</a:t>
            </a:r>
            <a:r>
              <a:rPr dirty="0"/>
              <a:t>, </a:t>
            </a:r>
            <a:r>
              <a:rPr dirty="0" err="1"/>
              <a:t>Кабінет</a:t>
            </a:r>
            <a:r>
              <a:rPr dirty="0"/>
              <a:t> </a:t>
            </a:r>
            <a:r>
              <a:rPr dirty="0" err="1"/>
              <a:t>Міністрів</a:t>
            </a:r>
            <a:r>
              <a:rPr dirty="0"/>
              <a:t> </a:t>
            </a:r>
            <a:r>
              <a:rPr dirty="0" err="1"/>
              <a:t>України</a:t>
            </a:r>
            <a:r>
              <a:rPr dirty="0"/>
              <a:t>, </a:t>
            </a:r>
            <a:r>
              <a:rPr dirty="0" err="1"/>
              <a:t>Держкомтелерадіо</a:t>
            </a:r>
            <a:r>
              <a:rPr dirty="0"/>
              <a:t>, </a:t>
            </a:r>
            <a:r>
              <a:rPr dirty="0" err="1"/>
              <a:t>Національна</a:t>
            </a:r>
            <a:r>
              <a:rPr dirty="0"/>
              <a:t> </a:t>
            </a:r>
            <a:r>
              <a:rPr dirty="0" err="1"/>
              <a:t>рада</a:t>
            </a:r>
            <a:r>
              <a:rPr dirty="0"/>
              <a:t> </a:t>
            </a:r>
            <a:r>
              <a:rPr dirty="0" err="1"/>
              <a:t>з</a:t>
            </a:r>
            <a:r>
              <a:rPr dirty="0"/>
              <a:t> </a:t>
            </a:r>
            <a:r>
              <a:rPr dirty="0" err="1"/>
              <a:t>питань</a:t>
            </a:r>
            <a:r>
              <a:rPr dirty="0"/>
              <a:t> </a:t>
            </a:r>
            <a:r>
              <a:rPr dirty="0" err="1"/>
              <a:t>телебачення</a:t>
            </a:r>
            <a:r>
              <a:rPr dirty="0"/>
              <a:t> </a:t>
            </a:r>
            <a:r>
              <a:rPr dirty="0" err="1"/>
              <a:t>і</a:t>
            </a:r>
            <a:r>
              <a:rPr dirty="0"/>
              <a:t> </a:t>
            </a:r>
            <a:r>
              <a:rPr dirty="0" err="1"/>
              <a:t>радіомовлення</a:t>
            </a:r>
            <a:r>
              <a:rPr dirty="0"/>
              <a:t>, </a:t>
            </a:r>
            <a:r>
              <a:rPr dirty="0" err="1"/>
              <a:t>громадські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, </a:t>
            </a:r>
            <a:r>
              <a:rPr dirty="0" err="1"/>
              <a:t>інтелектуальні</a:t>
            </a:r>
            <a:r>
              <a:rPr dirty="0"/>
              <a:t> </a:t>
            </a:r>
            <a:r>
              <a:rPr dirty="0" err="1"/>
              <a:t>центри</a:t>
            </a:r>
            <a:r>
              <a:rPr dirty="0"/>
              <a:t>, </a:t>
            </a:r>
            <a:r>
              <a:rPr dirty="0" err="1"/>
              <a:t>митці</a:t>
            </a:r>
            <a:r>
              <a:rPr dirty="0"/>
              <a:t>, </a:t>
            </a:r>
            <a:r>
              <a:rPr dirty="0" err="1"/>
              <a:t>активісти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2" animBg="1" advAuto="0"/>
      <p:bldP spid="139" grpId="3" animBg="1" advAuto="0"/>
      <p:bldP spid="137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0" y="156644"/>
            <a:ext cx="13004800" cy="5365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dirty="0"/>
              <a:t>… </a:t>
            </a:r>
            <a:r>
              <a:rPr dirty="0" err="1"/>
              <a:t>в</a:t>
            </a:r>
            <a:r>
              <a:rPr dirty="0"/>
              <a:t> </a:t>
            </a:r>
            <a:r>
              <a:rPr dirty="0" err="1"/>
              <a:t>Державному</a:t>
            </a:r>
            <a:r>
              <a:rPr dirty="0"/>
              <a:t> </a:t>
            </a:r>
            <a:r>
              <a:rPr dirty="0" err="1"/>
              <a:t>бюджеті</a:t>
            </a:r>
            <a:r>
              <a:rPr dirty="0"/>
              <a:t> </a:t>
            </a:r>
            <a:r>
              <a:rPr dirty="0" err="1"/>
              <a:t>України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2017 </a:t>
            </a:r>
            <a:r>
              <a:rPr dirty="0" err="1"/>
              <a:t>рік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розвиток</a:t>
            </a:r>
            <a:r>
              <a:rPr dirty="0"/>
              <a:t> </a:t>
            </a:r>
            <a:r>
              <a:rPr dirty="0" err="1"/>
              <a:t>української</a:t>
            </a:r>
            <a:r>
              <a:rPr dirty="0"/>
              <a:t> </a:t>
            </a:r>
            <a:r>
              <a:rPr dirty="0" err="1"/>
              <a:t>культури</a:t>
            </a:r>
            <a:r>
              <a:rPr dirty="0"/>
              <a:t> </a:t>
            </a:r>
            <a:r>
              <a:rPr dirty="0" err="1"/>
              <a:t>передбачено</a:t>
            </a:r>
            <a:r>
              <a:rPr dirty="0"/>
              <a:t> </a:t>
            </a:r>
            <a:r>
              <a:rPr dirty="0" err="1"/>
              <a:t>понад</a:t>
            </a:r>
            <a:r>
              <a:rPr dirty="0"/>
              <a:t> 3 </a:t>
            </a:r>
            <a:r>
              <a:rPr dirty="0" err="1"/>
              <a:t>млрд</a:t>
            </a:r>
            <a:r>
              <a:rPr dirty="0"/>
              <a:t>. </a:t>
            </a:r>
            <a:r>
              <a:rPr dirty="0" err="1"/>
              <a:t>гривень</a:t>
            </a:r>
            <a:r>
              <a:rPr dirty="0"/>
              <a:t>, </a:t>
            </a:r>
            <a:r>
              <a:rPr dirty="0" err="1"/>
              <a:t>зокрема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кінематограф</a:t>
            </a:r>
            <a:r>
              <a:rPr dirty="0"/>
              <a:t>, </a:t>
            </a:r>
            <a:r>
              <a:rPr dirty="0" err="1"/>
              <a:t>іміджеві</a:t>
            </a:r>
            <a:r>
              <a:rPr dirty="0"/>
              <a:t> </a:t>
            </a:r>
            <a:r>
              <a:rPr dirty="0" err="1"/>
              <a:t>українські</a:t>
            </a:r>
            <a:r>
              <a:rPr dirty="0"/>
              <a:t> </a:t>
            </a:r>
            <a:r>
              <a:rPr dirty="0" err="1"/>
              <a:t>проекти</a:t>
            </a:r>
            <a:r>
              <a:rPr dirty="0"/>
              <a:t> </a:t>
            </a:r>
            <a:r>
              <a:rPr dirty="0" err="1"/>
              <a:t>у</a:t>
            </a:r>
            <a:r>
              <a:rPr dirty="0"/>
              <a:t> </a:t>
            </a:r>
            <a:r>
              <a:rPr dirty="0" err="1"/>
              <a:t>світі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різними</a:t>
            </a:r>
            <a:r>
              <a:rPr dirty="0"/>
              <a:t> </a:t>
            </a:r>
            <a:r>
              <a:rPr dirty="0" err="1"/>
              <a:t>напрямами</a:t>
            </a:r>
            <a:r>
              <a:rPr dirty="0"/>
              <a:t>, </a:t>
            </a:r>
            <a:r>
              <a:rPr dirty="0" err="1"/>
              <a:t>запуск</a:t>
            </a:r>
            <a:r>
              <a:rPr dirty="0"/>
              <a:t> </a:t>
            </a:r>
            <a:r>
              <a:rPr dirty="0" err="1"/>
              <a:t>українського</a:t>
            </a:r>
            <a:r>
              <a:rPr dirty="0"/>
              <a:t> </a:t>
            </a:r>
            <a:r>
              <a:rPr dirty="0" err="1"/>
              <a:t>інституту</a:t>
            </a:r>
            <a:r>
              <a:rPr dirty="0"/>
              <a:t> </a:t>
            </a:r>
            <a:r>
              <a:rPr dirty="0" err="1"/>
              <a:t>книги</a:t>
            </a:r>
            <a:r>
              <a:rPr dirty="0"/>
              <a:t>. </a:t>
            </a:r>
            <a:r>
              <a:rPr dirty="0" err="1"/>
              <a:t>Переконаний</a:t>
            </a:r>
            <a:r>
              <a:rPr dirty="0"/>
              <a:t>, </a:t>
            </a:r>
            <a:r>
              <a:rPr dirty="0" err="1"/>
              <a:t>що</a:t>
            </a:r>
            <a:r>
              <a:rPr dirty="0"/>
              <a:t> </a:t>
            </a:r>
            <a:r>
              <a:rPr dirty="0" err="1"/>
              <a:t>сьогодні</a:t>
            </a:r>
            <a:r>
              <a:rPr dirty="0"/>
              <a:t> </a:t>
            </a:r>
            <a:r>
              <a:rPr dirty="0" err="1"/>
              <a:t>вперше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роки</a:t>
            </a:r>
            <a:r>
              <a:rPr dirty="0"/>
              <a:t> </a:t>
            </a:r>
            <a:r>
              <a:rPr dirty="0" err="1"/>
              <a:t>незалежності</a:t>
            </a:r>
            <a:r>
              <a:rPr dirty="0"/>
              <a:t> </a:t>
            </a:r>
            <a:r>
              <a:rPr dirty="0" err="1"/>
              <a:t>реалізується</a:t>
            </a:r>
            <a:r>
              <a:rPr dirty="0"/>
              <a:t> </a:t>
            </a:r>
            <a:r>
              <a:rPr dirty="0" err="1"/>
              <a:t>повноцінна</a:t>
            </a:r>
            <a:r>
              <a:rPr dirty="0"/>
              <a:t> </a:t>
            </a:r>
            <a:r>
              <a:rPr dirty="0" err="1"/>
              <a:t>протекціоністська</a:t>
            </a:r>
            <a:r>
              <a:rPr dirty="0"/>
              <a:t> </a:t>
            </a:r>
            <a:r>
              <a:rPr dirty="0" err="1"/>
              <a:t>політика</a:t>
            </a:r>
            <a:r>
              <a:rPr dirty="0"/>
              <a:t> </a:t>
            </a:r>
            <a:r>
              <a:rPr dirty="0" err="1"/>
              <a:t>щодо</a:t>
            </a:r>
            <a:r>
              <a:rPr dirty="0"/>
              <a:t> </a:t>
            </a:r>
            <a:r>
              <a:rPr dirty="0" err="1"/>
              <a:t>захисту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розвитку</a:t>
            </a:r>
            <a:r>
              <a:rPr dirty="0"/>
              <a:t> </a:t>
            </a:r>
            <a:r>
              <a:rPr dirty="0" err="1"/>
              <a:t>української</a:t>
            </a:r>
            <a:r>
              <a:rPr dirty="0"/>
              <a:t> </a:t>
            </a:r>
            <a:r>
              <a:rPr dirty="0" err="1"/>
              <a:t>мови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культури</a:t>
            </a:r>
            <a:r>
              <a:rPr dirty="0"/>
              <a:t>.</a:t>
            </a:r>
          </a:p>
          <a:p>
            <a:endParaRPr dirty="0"/>
          </a:p>
        </p:txBody>
      </p:sp>
      <p:pic>
        <p:nvPicPr>
          <p:cNvPr id="144" name="pasted-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6341" y="4955458"/>
            <a:ext cx="3225074" cy="455605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pasted-image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68095" y="4973363"/>
            <a:ext cx="8071865" cy="4520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1" animBg="1" advAuto="0"/>
      <p:bldP spid="144" grpId="3" animBg="1" advAuto="0"/>
      <p:bldP spid="145" grpId="2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ctrTitle"/>
          </p:nvPr>
        </p:nvSpPr>
        <p:spPr>
          <a:xfrm>
            <a:off x="-1" y="4247534"/>
            <a:ext cx="13004801" cy="126139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dirty="0"/>
              <a:t>ДЯКУЮ ЗА УВАГУ</a:t>
            </a:r>
          </a:p>
        </p:txBody>
      </p:sp>
      <p:pic>
        <p:nvPicPr>
          <p:cNvPr id="149" name="pasted-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8911" y="215900"/>
            <a:ext cx="3755776" cy="37557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pasted-image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97040" y="5884606"/>
            <a:ext cx="6280034" cy="36526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1" animBg="1" advAuto="0"/>
    </p:bldLst>
  </p:timing>
</p:sld>
</file>

<file path=ppt/theme/theme1.xml><?xml version="1.0" encoding="utf-8"?>
<a:theme xmlns:a="http://schemas.openxmlformats.org/drawingml/2006/main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363</Words>
  <Application>Microsoft Macintosh PowerPoint</Application>
  <PresentationFormat>Произвольный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Helvetica</vt:lpstr>
      <vt:lpstr>Helvetica Light</vt:lpstr>
      <vt:lpstr>Helvetica Neue</vt:lpstr>
      <vt:lpstr>Gradient</vt:lpstr>
      <vt:lpstr>Міжнародний день рідної мови</vt:lpstr>
      <vt:lpstr>Презентация PowerPoint</vt:lpstr>
      <vt:lpstr>Щорічне відзначення цього дня використовується для скерування уваги на меншини з менш аніж 10 тисяч осіб, які активно розмовляють рідною мовою. Часто ці мови не передаються наступному поколінню і потрапляють у забуття. Багато мов, котрими розмовляють менше 100 осіб, не задокументовані.</vt:lpstr>
      <vt:lpstr>Презентация PowerPoint</vt:lpstr>
      <vt:lpstr>Презентация PowerPoint</vt:lpstr>
      <vt:lpstr>Презентация PowerPoint</vt:lpstr>
      <vt:lpstr>ДЯКУЮ ЗА УВАГУ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Міжнародний день рідної мови</dc:title>
  <cp:lastModifiedBy>Microsoft Office User</cp:lastModifiedBy>
  <cp:revision>3</cp:revision>
  <dcterms:modified xsi:type="dcterms:W3CDTF">2021-02-21T13:35:09Z</dcterms:modified>
</cp:coreProperties>
</file>