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/>
          </a:bodyPr>
          <a:lstStyle/>
          <a:p>
            <a:r>
              <a:rPr lang="ja-JP" altLang="en-US" sz="6000" dirty="0" smtClean="0">
                <a:solidFill>
                  <a:srgbClr val="FF0000"/>
                </a:solidFill>
              </a:rPr>
              <a:t>日本の宇宙飛行</a:t>
            </a:r>
            <a:r>
              <a:rPr lang="ja-JP" altLang="en-US" sz="6000" dirty="0" smtClean="0">
                <a:solidFill>
                  <a:srgbClr val="FF0000"/>
                </a:solidFill>
              </a:rPr>
              <a:t>士</a:t>
            </a:r>
            <a:r>
              <a:rPr lang="uk-UA" altLang="ja-JP" dirty="0" smtClean="0"/>
              <a:t/>
            </a:r>
            <a:br>
              <a:rPr lang="uk-UA" altLang="ja-JP" dirty="0" smtClean="0"/>
            </a:br>
            <a:r>
              <a:rPr lang="uk-UA" altLang="ja-JP" sz="2700" dirty="0" smtClean="0">
                <a:latin typeface="Times New Roman" pitchFamily="18" charset="0"/>
                <a:cs typeface="Times New Roman" pitchFamily="18" charset="0"/>
              </a:rPr>
              <a:t>12 японських космонавтів, серед яких 2 жінки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s\Desktop\71HpsjYNPqL._AC_SY450_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204864"/>
            <a:ext cx="6191250" cy="4286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 smtClean="0">
                <a:solidFill>
                  <a:srgbClr val="FF0000"/>
                </a:solidFill>
              </a:rPr>
              <a:t>古川 </a:t>
            </a:r>
            <a:r>
              <a:rPr lang="ja-JP" altLang="en-US" dirty="0" smtClean="0">
                <a:solidFill>
                  <a:srgbClr val="FF0000"/>
                </a:solidFill>
              </a:rPr>
              <a:t>聡</a:t>
            </a:r>
            <a:r>
              <a:rPr lang="uk-UA" altLang="ja-JP" dirty="0" smtClean="0">
                <a:solidFill>
                  <a:srgbClr val="FF0000"/>
                </a:solidFill>
              </a:rPr>
              <a:t> </a:t>
            </a:r>
            <a:r>
              <a:rPr lang="uk-UA" altLang="ja-JP" dirty="0" smtClean="0"/>
              <a:t/>
            </a:r>
            <a:br>
              <a:rPr lang="uk-UA" altLang="ja-JP" dirty="0" smtClean="0"/>
            </a:b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здійснював місію  </a:t>
            </a:r>
            <a:r>
              <a:rPr lang="ru-RU" altLang="ja-JP" sz="2200" dirty="0" smtClean="0">
                <a:latin typeface="Times New Roman" pitchFamily="18" charset="0"/>
                <a:cs typeface="Times New Roman" pitchFamily="18" charset="0"/>
              </a:rPr>
              <a:t>Союз ТМА-02М, МКС-28, </a:t>
            </a:r>
            <a:r>
              <a:rPr lang="ru-RU" altLang="ja-JP" sz="2200" dirty="0" smtClean="0">
                <a:latin typeface="Times New Roman" pitchFamily="18" charset="0"/>
                <a:cs typeface="Times New Roman" pitchFamily="18" charset="0"/>
              </a:rPr>
              <a:t>29,0 7.07.2011 </a:t>
            </a:r>
            <a:r>
              <a:rPr lang="ru-RU" altLang="ja-JP" sz="2200" dirty="0" smtClean="0">
                <a:latin typeface="Times New Roman" pitchFamily="18" charset="0"/>
                <a:cs typeface="Times New Roman" pitchFamily="18" charset="0"/>
              </a:rPr>
              <a:t>р. </a:t>
            </a:r>
            <a:r>
              <a:rPr lang="ru-RU" altLang="ja-JP" sz="2200" dirty="0" smtClean="0">
                <a:latin typeface="Times New Roman" pitchFamily="18" charset="0"/>
                <a:cs typeface="Times New Roman" pitchFamily="18" charset="0"/>
              </a:rPr>
              <a:t>– 22.11.2011 </a:t>
            </a:r>
            <a:r>
              <a:rPr lang="ru-RU" altLang="ja-JP" sz="22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844824"/>
            <a:ext cx="4038600" cy="4281339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Сатосі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Фурукава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народився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квітня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1964року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Йокогама, префектура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Канагава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червня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2011 року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борт "Союзу"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провів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28/29-ту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місію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довгострокового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перебування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Міжнародної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космічної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станції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(МКС)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близько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п'яти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половиною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місяців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s\Desktop\220px-Satoshi_Furukaw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5208" y="1772816"/>
            <a:ext cx="3465224" cy="43315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ja-JP" altLang="en-US" dirty="0" smtClean="0">
                <a:solidFill>
                  <a:srgbClr val="FF0000"/>
                </a:solidFill>
              </a:rPr>
              <a:t>油井 亀美</a:t>
            </a:r>
            <a:r>
              <a:rPr lang="ja-JP" altLang="en-US" dirty="0" smtClean="0">
                <a:solidFill>
                  <a:srgbClr val="FF0000"/>
                </a:solidFill>
              </a:rPr>
              <a:t>也</a:t>
            </a:r>
            <a:r>
              <a:rPr lang="uk-UA" altLang="ja-JP" dirty="0" smtClean="0">
                <a:solidFill>
                  <a:srgbClr val="FF0000"/>
                </a:solidFill>
              </a:rPr>
              <a:t> </a:t>
            </a:r>
            <a:r>
              <a:rPr lang="uk-UA" altLang="ja-JP" dirty="0" smtClean="0"/>
              <a:t/>
            </a:r>
            <a:br>
              <a:rPr lang="uk-UA" altLang="ja-JP" dirty="0" smtClean="0"/>
            </a:b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здійснював місію </a:t>
            </a:r>
            <a:r>
              <a:rPr lang="ru-RU" altLang="ja-JP" sz="2000" dirty="0" smtClean="0">
                <a:latin typeface="Times New Roman" pitchFamily="18" charset="0"/>
                <a:cs typeface="Times New Roman" pitchFamily="18" charset="0"/>
              </a:rPr>
              <a:t>Союз ТМА-17М, МКС</a:t>
            </a:r>
            <a:r>
              <a:rPr lang="ru-RU" altLang="ja-JP" sz="2200" dirty="0" smtClean="0">
                <a:latin typeface="Times New Roman" pitchFamily="18" charset="0"/>
                <a:cs typeface="Times New Roman" pitchFamily="18" charset="0"/>
              </a:rPr>
              <a:t>-44, 45, </a:t>
            </a:r>
            <a:r>
              <a:rPr lang="ru-RU" altLang="ja-JP" sz="2200" dirty="0" smtClean="0">
                <a:latin typeface="Times New Roman" pitchFamily="18" charset="0"/>
                <a:cs typeface="Times New Roman" pitchFamily="18" charset="0"/>
              </a:rPr>
              <a:t>22.07.2015 </a:t>
            </a:r>
            <a:r>
              <a:rPr lang="ru-RU" altLang="ja-JP" sz="2200" dirty="0" smtClean="0">
                <a:latin typeface="Times New Roman" pitchFamily="18" charset="0"/>
                <a:cs typeface="Times New Roman" pitchFamily="18" charset="0"/>
              </a:rPr>
              <a:t>р. </a:t>
            </a:r>
            <a:r>
              <a:rPr lang="ru-RU" altLang="ja-JP" sz="2200" dirty="0" smtClean="0">
                <a:latin typeface="Times New Roman" pitchFamily="18" charset="0"/>
                <a:cs typeface="Times New Roman" pitchFamily="18" charset="0"/>
              </a:rPr>
              <a:t>– 11.12.2015 </a:t>
            </a:r>
            <a:r>
              <a:rPr lang="ru-RU" altLang="ja-JP" sz="22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altLang="ja-JP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altLang="ja-JP" dirty="0" smtClean="0"/>
              <a:t/>
            </a:r>
            <a:br>
              <a:rPr lang="uk-UA" altLang="ja-JP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err="1" smtClean="0"/>
              <a:t>Кімія</a:t>
            </a:r>
            <a:r>
              <a:rPr lang="ru-RU" dirty="0" smtClean="0"/>
              <a:t> </a:t>
            </a:r>
            <a:r>
              <a:rPr lang="ru-RU" dirty="0" err="1" smtClean="0"/>
              <a:t>Юй</a:t>
            </a:r>
            <a:r>
              <a:rPr lang="ru-RU" dirty="0" smtClean="0"/>
              <a:t> </a:t>
            </a:r>
            <a:r>
              <a:rPr lang="ru-RU" dirty="0" err="1" smtClean="0"/>
              <a:t>народився</a:t>
            </a:r>
            <a:r>
              <a:rPr lang="ru-RU" dirty="0" smtClean="0"/>
              <a:t> </a:t>
            </a:r>
            <a:r>
              <a:rPr lang="en-US" dirty="0" smtClean="0"/>
              <a:t>30 </a:t>
            </a:r>
            <a:r>
              <a:rPr lang="ru-RU" dirty="0" err="1" smtClean="0"/>
              <a:t>січня</a:t>
            </a:r>
            <a:r>
              <a:rPr lang="ru-RU" dirty="0" smtClean="0"/>
              <a:t> 1970 </a:t>
            </a:r>
            <a:r>
              <a:rPr lang="ru-RU" dirty="0" smtClean="0"/>
              <a:t>року </a:t>
            </a:r>
            <a:r>
              <a:rPr lang="ru-RU" dirty="0" smtClean="0"/>
              <a:t>в </a:t>
            </a:r>
            <a:r>
              <a:rPr lang="ru-RU" dirty="0" err="1" smtClean="0"/>
              <a:t>селі</a:t>
            </a:r>
            <a:r>
              <a:rPr lang="ru-RU" dirty="0" smtClean="0"/>
              <a:t> </a:t>
            </a:r>
            <a:r>
              <a:rPr lang="ru-RU" dirty="0" err="1" smtClean="0"/>
              <a:t>Кавакамі</a:t>
            </a:r>
            <a:r>
              <a:rPr lang="ru-RU" dirty="0" smtClean="0"/>
              <a:t>, округ </a:t>
            </a:r>
            <a:r>
              <a:rPr lang="ru-RU" dirty="0" err="1" smtClean="0"/>
              <a:t>Мінамісаку</a:t>
            </a:r>
            <a:r>
              <a:rPr lang="ru-RU" dirty="0" smtClean="0"/>
              <a:t>, префектура Нагано. </a:t>
            </a:r>
            <a:endParaRPr lang="ru-RU" dirty="0" smtClean="0"/>
          </a:p>
          <a:p>
            <a:pPr>
              <a:buNone/>
            </a:pPr>
            <a:r>
              <a:rPr lang="ru-RU" dirty="0" err="1" smtClean="0"/>
              <a:t>Японський</a:t>
            </a:r>
            <a:r>
              <a:rPr lang="ru-RU" dirty="0" smtClean="0"/>
              <a:t> </a:t>
            </a:r>
            <a:r>
              <a:rPr lang="ru-RU" dirty="0" smtClean="0"/>
              <a:t>астронавт </a:t>
            </a:r>
            <a:r>
              <a:rPr lang="en-US" dirty="0" smtClean="0"/>
              <a:t>JAXA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колишній</a:t>
            </a:r>
            <a:r>
              <a:rPr lang="ru-RU" dirty="0" smtClean="0"/>
              <a:t> </a:t>
            </a:r>
            <a:r>
              <a:rPr lang="ru-RU" dirty="0" err="1" smtClean="0"/>
              <a:t>офіцер</a:t>
            </a:r>
            <a:r>
              <a:rPr lang="ru-RU" dirty="0" smtClean="0"/>
              <a:t> </a:t>
            </a:r>
            <a:r>
              <a:rPr lang="ru-RU" dirty="0" err="1" smtClean="0"/>
              <a:t>повітряних</a:t>
            </a:r>
            <a:r>
              <a:rPr lang="ru-RU" dirty="0" smtClean="0"/>
              <a:t> сил </a:t>
            </a:r>
            <a:r>
              <a:rPr lang="ru-RU" dirty="0" err="1" smtClean="0"/>
              <a:t>самооборони</a:t>
            </a:r>
            <a:r>
              <a:rPr lang="ru-RU" dirty="0" smtClean="0"/>
              <a:t> </a:t>
            </a:r>
            <a:r>
              <a:rPr lang="ru-RU" dirty="0" err="1" smtClean="0"/>
              <a:t>Японії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11266" name="Picture 2" descr="C:\Users\s\Desktop\Kimiya_Yui_NASA_official_portrait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455962"/>
            <a:ext cx="3528392" cy="46991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ja-JP" altLang="en-US" dirty="0" smtClean="0">
                <a:solidFill>
                  <a:srgbClr val="FF0000"/>
                </a:solidFill>
              </a:rPr>
              <a:t>大西 卓</a:t>
            </a:r>
            <a:r>
              <a:rPr lang="ja-JP" altLang="en-US" dirty="0" smtClean="0">
                <a:solidFill>
                  <a:srgbClr val="FF0000"/>
                </a:solidFill>
              </a:rPr>
              <a:t>哉</a:t>
            </a:r>
            <a:r>
              <a:rPr lang="uk-UA" altLang="ja-JP" dirty="0" smtClean="0"/>
              <a:t/>
            </a:r>
            <a:br>
              <a:rPr lang="uk-UA" altLang="ja-JP" dirty="0" smtClean="0"/>
            </a:br>
            <a:r>
              <a:rPr lang="uk-UA" altLang="ja-JP" dirty="0" smtClean="0"/>
              <a:t>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здійснював місію </a:t>
            </a:r>
            <a:r>
              <a:rPr lang="ru-RU" altLang="ja-JP" sz="1800" dirty="0" smtClean="0">
                <a:latin typeface="Times New Roman" pitchFamily="18" charset="0"/>
                <a:cs typeface="Times New Roman" pitchFamily="18" charset="0"/>
              </a:rPr>
              <a:t>Союз МС-01, МКС-48, МКС49</a:t>
            </a:r>
            <a:r>
              <a:rPr lang="ru-RU" altLang="ja-JP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ja-JP" sz="2200" dirty="0" smtClean="0">
                <a:latin typeface="Times New Roman" pitchFamily="18" charset="0"/>
                <a:cs typeface="Times New Roman" pitchFamily="18" charset="0"/>
              </a:rPr>
              <a:t>07.07.2016 </a:t>
            </a:r>
            <a:r>
              <a:rPr lang="ru-RU" altLang="ja-JP" sz="2200" dirty="0" smtClean="0">
                <a:latin typeface="Times New Roman" pitchFamily="18" charset="0"/>
                <a:cs typeface="Times New Roman" pitchFamily="18" charset="0"/>
              </a:rPr>
              <a:t>р. </a:t>
            </a:r>
            <a:r>
              <a:rPr lang="ru-RU" altLang="ja-JP" sz="2200" dirty="0" smtClean="0">
                <a:latin typeface="Times New Roman" pitchFamily="18" charset="0"/>
                <a:cs typeface="Times New Roman" pitchFamily="18" charset="0"/>
              </a:rPr>
              <a:t>– 30.10.2016 </a:t>
            </a:r>
            <a:r>
              <a:rPr lang="ru-RU" altLang="ja-JP" sz="22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err="1" smtClean="0"/>
              <a:t>Такуя</a:t>
            </a:r>
            <a:r>
              <a:rPr lang="ru-RU" dirty="0" smtClean="0"/>
              <a:t> </a:t>
            </a:r>
            <a:r>
              <a:rPr lang="ru-RU" dirty="0" err="1" smtClean="0"/>
              <a:t>Ониші</a:t>
            </a:r>
            <a:r>
              <a:rPr lang="ru-RU" dirty="0" smtClean="0"/>
              <a:t> </a:t>
            </a:r>
            <a:r>
              <a:rPr lang="ru-RU" dirty="0" err="1" smtClean="0"/>
              <a:t>народився</a:t>
            </a:r>
            <a:r>
              <a:rPr lang="en-US" dirty="0" smtClean="0"/>
              <a:t> </a:t>
            </a:r>
            <a:r>
              <a:rPr lang="en-US" dirty="0" smtClean="0"/>
              <a:t>1975 </a:t>
            </a:r>
            <a:r>
              <a:rPr lang="uk-UA" dirty="0" smtClean="0"/>
              <a:t>році</a:t>
            </a:r>
            <a:r>
              <a:rPr lang="en-US" dirty="0" smtClean="0"/>
              <a:t> </a:t>
            </a:r>
            <a:r>
              <a:rPr lang="en-US" dirty="0" smtClean="0"/>
              <a:t>- </a:t>
            </a:r>
            <a:r>
              <a:rPr lang="ru-RU" dirty="0" smtClean="0"/>
              <a:t>астронавт </a:t>
            </a:r>
            <a:r>
              <a:rPr lang="en-US" dirty="0" smtClean="0"/>
              <a:t>JAXA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Токіо</a:t>
            </a:r>
            <a:r>
              <a:rPr lang="ru-RU" dirty="0" smtClean="0"/>
              <a:t>. </a:t>
            </a:r>
            <a:endParaRPr lang="ru-RU" dirty="0" smtClean="0"/>
          </a:p>
          <a:p>
            <a:pPr>
              <a:buNone/>
            </a:pPr>
            <a:r>
              <a:rPr lang="ru-RU" dirty="0" err="1" smtClean="0"/>
              <a:t>Раніше</a:t>
            </a:r>
            <a:r>
              <a:rPr lang="ru-RU" dirty="0" smtClean="0"/>
              <a:t>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був</a:t>
            </a:r>
            <a:r>
              <a:rPr lang="ru-RU" dirty="0" smtClean="0"/>
              <a:t> </a:t>
            </a:r>
            <a:r>
              <a:rPr lang="ru-RU" dirty="0" err="1" smtClean="0"/>
              <a:t>пілотом</a:t>
            </a:r>
            <a:r>
              <a:rPr lang="ru-RU" dirty="0" smtClean="0"/>
              <a:t> </a:t>
            </a:r>
            <a:r>
              <a:rPr lang="ru-RU" dirty="0" err="1" smtClean="0"/>
              <a:t>пасажирського</a:t>
            </a:r>
            <a:r>
              <a:rPr lang="ru-RU" dirty="0" smtClean="0"/>
              <a:t> </a:t>
            </a:r>
            <a:r>
              <a:rPr lang="ru-RU" dirty="0" err="1" smtClean="0"/>
              <a:t>літака</a:t>
            </a:r>
            <a:r>
              <a:rPr lang="ru-RU" dirty="0" smtClean="0"/>
              <a:t> (</a:t>
            </a:r>
            <a:r>
              <a:rPr lang="ru-RU" dirty="0" err="1" smtClean="0"/>
              <a:t>другий</a:t>
            </a:r>
            <a:r>
              <a:rPr lang="ru-RU" dirty="0" smtClean="0"/>
              <a:t> </a:t>
            </a:r>
            <a:r>
              <a:rPr lang="ru-RU" dirty="0" err="1" smtClean="0"/>
              <a:t>пілот</a:t>
            </a:r>
            <a:r>
              <a:rPr lang="ru-RU" dirty="0" smtClean="0"/>
              <a:t> </a:t>
            </a:r>
            <a:r>
              <a:rPr lang="en-US" dirty="0" smtClean="0"/>
              <a:t>Boeing 767 All Nippon Airways).</a:t>
            </a:r>
            <a:endParaRPr lang="ru-RU" dirty="0"/>
          </a:p>
        </p:txBody>
      </p:sp>
      <p:pic>
        <p:nvPicPr>
          <p:cNvPr id="12290" name="Picture 2" descr="C:\Users\s\Desktop\220px-Takuya_onishi_jax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647764"/>
            <a:ext cx="3240360" cy="43155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 smtClean="0">
                <a:solidFill>
                  <a:srgbClr val="FF0000"/>
                </a:solidFill>
              </a:rPr>
              <a:t>金井 宣</a:t>
            </a:r>
            <a:r>
              <a:rPr lang="ja-JP" altLang="en-US" dirty="0" smtClean="0">
                <a:solidFill>
                  <a:srgbClr val="FF0000"/>
                </a:solidFill>
              </a:rPr>
              <a:t>茂</a:t>
            </a:r>
            <a:r>
              <a:rPr lang="uk-UA" altLang="ja-JP" dirty="0" smtClean="0"/>
              <a:t/>
            </a:r>
            <a:br>
              <a:rPr lang="uk-UA" altLang="ja-JP" dirty="0" smtClean="0"/>
            </a:br>
            <a:r>
              <a:rPr lang="uk-UA" altLang="ja-JP" dirty="0" smtClean="0"/>
              <a:t>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здійснював місію</a:t>
            </a:r>
            <a:r>
              <a:rPr lang="ru-RU" altLang="ja-JP" sz="2200" dirty="0" smtClean="0">
                <a:latin typeface="Times New Roman" pitchFamily="18" charset="0"/>
                <a:cs typeface="Times New Roman" pitchFamily="18" charset="0"/>
              </a:rPr>
              <a:t> Союз МС-07, МКС-54, 55, </a:t>
            </a:r>
            <a:r>
              <a:rPr lang="ru-RU" altLang="ja-JP" sz="2200" dirty="0" smtClean="0">
                <a:latin typeface="Times New Roman" pitchFamily="18" charset="0"/>
                <a:cs typeface="Times New Roman" pitchFamily="18" charset="0"/>
              </a:rPr>
              <a:t>17.12.2017 </a:t>
            </a:r>
            <a:r>
              <a:rPr lang="ru-RU" altLang="ja-JP" sz="2200" dirty="0" smtClean="0">
                <a:latin typeface="Times New Roman" pitchFamily="18" charset="0"/>
                <a:cs typeface="Times New Roman" pitchFamily="18" charset="0"/>
              </a:rPr>
              <a:t>р. </a:t>
            </a:r>
            <a:r>
              <a:rPr lang="ru-RU" altLang="ja-JP" sz="2200" dirty="0" smtClean="0">
                <a:latin typeface="Times New Roman" pitchFamily="18" charset="0"/>
                <a:cs typeface="Times New Roman" pitchFamily="18" charset="0"/>
              </a:rPr>
              <a:t>– 03.06.2018 </a:t>
            </a:r>
            <a:r>
              <a:rPr lang="ru-RU" altLang="ja-JP" sz="22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466728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Норісіге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Канай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народився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грудень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1976року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префектурі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Тіба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Космонавт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JAXA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лікар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Колишній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офіцер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морських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сил</a:t>
            </a:r>
          </a:p>
          <a:p>
            <a:pPr algn="ctr"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самооборони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C:\Users\s\Desktop\Norishige_kanai_jax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647765"/>
            <a:ext cx="3384376" cy="45073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47248" cy="1067718"/>
          </a:xfrm>
        </p:spPr>
        <p:txBody>
          <a:bodyPr>
            <a:normAutofit fontScale="90000"/>
          </a:bodyPr>
          <a:lstStyle/>
          <a:p>
            <a:pPr algn="ctr"/>
            <a:r>
              <a:rPr lang="ja-JP" altLang="en-US" sz="3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秋山 豊</a:t>
            </a:r>
            <a:r>
              <a:rPr lang="ja-JP" altLang="en-US" sz="3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寛</a:t>
            </a:r>
            <a:r>
              <a:rPr lang="uk-UA" altLang="ja-JP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altLang="ja-JP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ja-JP" dirty="0" smtClean="0">
                <a:latin typeface="Times New Roman" pitchFamily="18" charset="0"/>
                <a:cs typeface="Times New Roman" pitchFamily="18" charset="0"/>
              </a:rPr>
              <a:t>здійснював місію на СОЮЗ ТМ – 11 02.12.1990-10.12.1990</a:t>
            </a:r>
            <a:br>
              <a:rPr lang="uk-UA" altLang="ja-JP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898776" cy="4691063"/>
          </a:xfrm>
        </p:spPr>
        <p:txBody>
          <a:bodyPr>
            <a:normAutofit lnSpcReduction="10000"/>
          </a:bodyPr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АКІЙАМА  ТОЙОХІРО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Тойохіро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Акіяма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народився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червня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1942 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Японський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журналіст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астронавт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третього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Радянського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Союзу,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колишній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професор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факультету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мистецтв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Кіотського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університету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мистецтв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квітня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2017 р.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Живе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префектура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Колишній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TBS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Репортер / Начальник бюро Вашингтона.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Належить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TBS Sparkle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1989 по 1990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коли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працював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TBS,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першим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цивільним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скористався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комерційним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космічним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польотом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першим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журналістом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повідомляв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 космос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космосу.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час, як перший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японець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вийшов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космос,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членом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Асоціації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дослідників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космосу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ASE,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міжнародна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космонавтів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пережили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космічний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політ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єдиний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японець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побував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колишній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радянській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космічній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станції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"Мир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412776"/>
            <a:ext cx="3366293" cy="4942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28800"/>
          </a:xfrm>
        </p:spPr>
        <p:txBody>
          <a:bodyPr>
            <a:normAutofit fontScale="90000"/>
          </a:bodyPr>
          <a:lstStyle/>
          <a:p>
            <a:r>
              <a:rPr lang="ja-JP" altLang="en-US" dirty="0" smtClean="0">
                <a:solidFill>
                  <a:srgbClr val="FF0000"/>
                </a:solidFill>
              </a:rPr>
              <a:t>毛利 </a:t>
            </a:r>
            <a:r>
              <a:rPr lang="ja-JP" altLang="en-US" dirty="0" smtClean="0">
                <a:solidFill>
                  <a:srgbClr val="FF0000"/>
                </a:solidFill>
              </a:rPr>
              <a:t>衛</a:t>
            </a:r>
            <a:r>
              <a:rPr lang="uk-UA" altLang="ja-JP" dirty="0" smtClean="0"/>
              <a:t/>
            </a:r>
            <a:br>
              <a:rPr lang="uk-UA" altLang="ja-JP" dirty="0" smtClean="0"/>
            </a:br>
            <a:r>
              <a:rPr lang="en-US" altLang="ja-JP" dirty="0" smtClean="0"/>
              <a:t> </a:t>
            </a:r>
            <a:r>
              <a:rPr lang="uk-UA" altLang="ja-JP" sz="2000" dirty="0" smtClean="0">
                <a:latin typeface="Times New Roman" pitchFamily="18" charset="0"/>
                <a:cs typeface="Times New Roman" pitchFamily="18" charset="0"/>
              </a:rPr>
              <a:t>здійснював місію на </a:t>
            </a:r>
            <a:r>
              <a:rPr lang="en-US" altLang="ja-JP" sz="2200" dirty="0" smtClean="0">
                <a:latin typeface="Times New Roman" pitchFamily="18" charset="0"/>
                <a:cs typeface="Times New Roman" pitchFamily="18" charset="0"/>
              </a:rPr>
              <a:t>Endeavour </a:t>
            </a:r>
            <a:r>
              <a:rPr lang="en-US" altLang="ja-JP" sz="2200" dirty="0" smtClean="0">
                <a:latin typeface="Times New Roman" pitchFamily="18" charset="0"/>
                <a:cs typeface="Times New Roman" pitchFamily="18" charset="0"/>
              </a:rPr>
              <a:t>STS-47, </a:t>
            </a:r>
            <a:r>
              <a:rPr lang="en-US" altLang="ja-JP" sz="2200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.09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1992 р.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– 20.09.1992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р. </a:t>
            </a:r>
            <a:r>
              <a:rPr lang="en-US" altLang="ja-JP" sz="2200" dirty="0" smtClean="0">
                <a:latin typeface="Times New Roman" pitchFamily="18" charset="0"/>
                <a:cs typeface="Times New Roman" pitchFamily="18" charset="0"/>
              </a:rPr>
              <a:t>Endeavour STS-99, </a:t>
            </a:r>
            <a:r>
              <a:rPr lang="en-US" altLang="ja-JP" sz="2200" dirty="0" smtClean="0"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.02.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2000 р.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– 22.02.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2000 р.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844824"/>
            <a:ext cx="5076056" cy="460851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Мамору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Мохрі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народився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29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січня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1948р -космонавт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вчений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Хоккайдо.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спеціальність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вченого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наука про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вакумну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поверхню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матеріали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стінок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реактора термоядерного синтезу 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космічні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експерименти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хімік.Японське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агентство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аерокосмічних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досліджень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JAXA)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сприяння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пілотованій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космічній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штаб-квартири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систем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космічного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середовища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директор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Японської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науки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Мірайкан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спеціально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призначений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професор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Вищої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школи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університету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Кіото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[1],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професор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Міждисциплінарної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вищої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школи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науки 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техніки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Токіо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Технологічний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інститут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Фонд,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об’єднаний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громадськими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інтересами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лідер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скаутських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бойскаутів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Японії.Він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працював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запрошеним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професором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Університеті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Алабами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запрошеним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професором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Університеті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Цукуби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s\Desktop\250px-Mamoru_Mohri_portrait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9473" y="1772816"/>
            <a:ext cx="3528392" cy="35283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向井 千</a:t>
            </a:r>
            <a:r>
              <a:rPr lang="ja-JP" alt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秋</a:t>
            </a:r>
            <a:r>
              <a:rPr lang="uk-UA" altLang="ja-JP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altLang="ja-JP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ja-JP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altLang="ja-JP" sz="2000" dirty="0" smtClean="0">
                <a:latin typeface="Times New Roman" pitchFamily="18" charset="0"/>
                <a:cs typeface="Times New Roman" pitchFamily="18" charset="0"/>
              </a:rPr>
              <a:t>здійснювала місію</a:t>
            </a:r>
            <a:r>
              <a:rPr lang="uk-UA" altLang="ja-JP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altLang="ja-JP" sz="2700" dirty="0" smtClean="0">
                <a:latin typeface="Times New Roman" pitchFamily="18" charset="0"/>
                <a:cs typeface="Times New Roman" pitchFamily="18" charset="0"/>
              </a:rPr>
              <a:t>Колумбія </a:t>
            </a:r>
            <a:r>
              <a:rPr lang="en-US" altLang="ja-JP" sz="2700" dirty="0" smtClean="0">
                <a:latin typeface="Times New Roman" pitchFamily="18" charset="0"/>
                <a:cs typeface="Times New Roman" pitchFamily="18" charset="0"/>
              </a:rPr>
              <a:t>STS-65, </a:t>
            </a:r>
            <a:r>
              <a:rPr lang="uk-UA" altLang="ja-JP" sz="27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altLang="ja-JP" sz="27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uk-UA" altLang="ja-JP" sz="2700" dirty="0" smtClean="0">
                <a:latin typeface="Times New Roman" pitchFamily="18" charset="0"/>
                <a:cs typeface="Times New Roman" pitchFamily="18" charset="0"/>
              </a:rPr>
              <a:t>.07.1994 </a:t>
            </a:r>
            <a:r>
              <a:rPr lang="uk-UA" altLang="ja-JP" sz="2700" dirty="0" smtClean="0">
                <a:latin typeface="Times New Roman" pitchFamily="18" charset="0"/>
                <a:cs typeface="Times New Roman" pitchFamily="18" charset="0"/>
              </a:rPr>
              <a:t>р. </a:t>
            </a:r>
            <a:r>
              <a:rPr lang="uk-UA" altLang="ja-JP" sz="2700" dirty="0" smtClean="0">
                <a:latin typeface="Times New Roman" pitchFamily="18" charset="0"/>
                <a:cs typeface="Times New Roman" pitchFamily="18" charset="0"/>
              </a:rPr>
              <a:t>– 23.07.1994 </a:t>
            </a:r>
            <a:r>
              <a:rPr lang="uk-UA" altLang="ja-JP" sz="2700" dirty="0" smtClean="0">
                <a:latin typeface="Times New Roman" pitchFamily="18" charset="0"/>
                <a:cs typeface="Times New Roman" pitchFamily="18" charset="0"/>
              </a:rPr>
              <a:t>р. </a:t>
            </a:r>
            <a:r>
              <a:rPr lang="en-US" altLang="ja-JP" sz="2700" dirty="0" smtClean="0">
                <a:latin typeface="Times New Roman" pitchFamily="18" charset="0"/>
                <a:cs typeface="Times New Roman" pitchFamily="18" charset="0"/>
              </a:rPr>
              <a:t>Discovery STS-95, </a:t>
            </a:r>
            <a:r>
              <a:rPr lang="en-US" altLang="ja-JP" sz="2700" dirty="0" smtClean="0">
                <a:latin typeface="Times New Roman" pitchFamily="18" charset="0"/>
                <a:cs typeface="Times New Roman" pitchFamily="18" charset="0"/>
              </a:rPr>
              <a:t>29</a:t>
            </a:r>
            <a:r>
              <a:rPr lang="uk-UA" altLang="ja-JP" sz="2700" dirty="0" smtClean="0">
                <a:latin typeface="Times New Roman" pitchFamily="18" charset="0"/>
                <a:cs typeface="Times New Roman" pitchFamily="18" charset="0"/>
              </a:rPr>
              <a:t>.10.1998 </a:t>
            </a:r>
            <a:r>
              <a:rPr lang="uk-UA" altLang="ja-JP" sz="2700" dirty="0" smtClean="0">
                <a:latin typeface="Times New Roman" pitchFamily="18" charset="0"/>
                <a:cs typeface="Times New Roman" pitchFamily="18" charset="0"/>
              </a:rPr>
              <a:t>р. </a:t>
            </a:r>
            <a:r>
              <a:rPr lang="uk-UA" altLang="ja-JP" sz="2700" dirty="0" smtClean="0">
                <a:latin typeface="Times New Roman" pitchFamily="18" charset="0"/>
                <a:cs typeface="Times New Roman" pitchFamily="18" charset="0"/>
              </a:rPr>
              <a:t>– 07.11.1998 </a:t>
            </a:r>
            <a:r>
              <a:rPr lang="uk-UA" altLang="ja-JP" sz="2700" dirty="0" smtClean="0">
                <a:latin typeface="Times New Roman" pitchFamily="18" charset="0"/>
                <a:cs typeface="Times New Roman" pitchFamily="18" charset="0"/>
              </a:rPr>
              <a:t>р.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860032" cy="4525963"/>
          </a:xfrm>
        </p:spPr>
        <p:txBody>
          <a:bodyPr>
            <a:normAutofit fontScale="25000" lnSpcReduction="20000"/>
          </a:bodyPr>
          <a:lstStyle/>
          <a:p>
            <a:pPr algn="just"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Чіакі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Мукай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народилася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травня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1952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р. Перша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японська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жінка-космонавт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тупінь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доктора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медицини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Університет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Кейо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, 1988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just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   Вона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була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членом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космічних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човнів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Колумбія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в 1994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році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Discovery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у 1998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році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. З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квітня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2015 року 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була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спеціально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призначеним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віце-президентом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Токійського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університету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директором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Дослідницького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центру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космічної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колонії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(кампус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Нода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Працювала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запрошеним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професором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Міжнародного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космічного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університету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спеціально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призначеним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радником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Японського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агентства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аерокосмічних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досліджень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, директором Центру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досліджень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космічної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медицини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та заступником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голови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Наукової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ради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Японії</a:t>
            </a:r>
            <a:r>
              <a:rPr lang="ru-RU" sz="8000" dirty="0" smtClean="0"/>
              <a:t>.</a:t>
            </a:r>
            <a:endParaRPr lang="ru-RU" sz="8000" dirty="0"/>
          </a:p>
        </p:txBody>
      </p:sp>
      <p:pic>
        <p:nvPicPr>
          <p:cNvPr id="4098" name="Picture 2" descr="C:\Users\s\Desktop\220px-Chiaki_Mukai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85769" y="1700808"/>
            <a:ext cx="3502655" cy="42509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ja-JP" altLang="en-US" dirty="0" smtClean="0">
                <a:solidFill>
                  <a:srgbClr val="FF0000"/>
                </a:solidFill>
              </a:rPr>
              <a:t>若田 光</a:t>
            </a:r>
            <a:r>
              <a:rPr lang="ja-JP" altLang="en-US" dirty="0" smtClean="0">
                <a:solidFill>
                  <a:srgbClr val="FF0000"/>
                </a:solidFill>
              </a:rPr>
              <a:t>一</a:t>
            </a:r>
            <a:r>
              <a:rPr lang="uk-UA" altLang="ja-JP" dirty="0" smtClean="0"/>
              <a:t/>
            </a:r>
            <a:br>
              <a:rPr lang="uk-UA" altLang="ja-JP" dirty="0" smtClean="0"/>
            </a:br>
            <a:r>
              <a:rPr lang="uk-UA" altLang="ja-JP" sz="1800" dirty="0" smtClean="0">
                <a:latin typeface="Times New Roman" pitchFamily="18" charset="0"/>
                <a:cs typeface="Times New Roman" pitchFamily="18" charset="0"/>
              </a:rPr>
              <a:t>здійснював місію</a:t>
            </a:r>
            <a:r>
              <a:rPr lang="en-US" altLang="ja-JP" sz="1800" dirty="0" smtClean="0">
                <a:latin typeface="Times New Roman" pitchFamily="18" charset="0"/>
                <a:cs typeface="Times New Roman" pitchFamily="18" charset="0"/>
              </a:rPr>
              <a:t> Endeavour STS-72, 11 </a:t>
            </a:r>
            <a:r>
              <a:rPr lang="uk-UA" altLang="ja-JP" sz="1800" dirty="0" smtClean="0">
                <a:latin typeface="Times New Roman" pitchFamily="18" charset="0"/>
                <a:cs typeface="Times New Roman" pitchFamily="18" charset="0"/>
              </a:rPr>
              <a:t>.01.1996 </a:t>
            </a:r>
            <a:r>
              <a:rPr lang="uk-UA" altLang="ja-JP" sz="1800" dirty="0" smtClean="0">
                <a:latin typeface="Times New Roman" pitchFamily="18" charset="0"/>
                <a:cs typeface="Times New Roman" pitchFamily="18" charset="0"/>
              </a:rPr>
              <a:t>р. - 20 </a:t>
            </a:r>
            <a:r>
              <a:rPr lang="uk-UA" altLang="ja-JP" sz="1800" dirty="0" smtClean="0">
                <a:latin typeface="Times New Roman" pitchFamily="18" charset="0"/>
                <a:cs typeface="Times New Roman" pitchFamily="18" charset="0"/>
              </a:rPr>
              <a:t>.01. </a:t>
            </a:r>
            <a:r>
              <a:rPr lang="uk-UA" altLang="ja-JP" sz="1800" dirty="0" smtClean="0">
                <a:latin typeface="Times New Roman" pitchFamily="18" charset="0"/>
                <a:cs typeface="Times New Roman" pitchFamily="18" charset="0"/>
              </a:rPr>
              <a:t>1996 </a:t>
            </a:r>
            <a:r>
              <a:rPr lang="uk-UA" altLang="ja-JP" sz="1800" dirty="0" smtClean="0">
                <a:latin typeface="Times New Roman" pitchFamily="18" charset="0"/>
                <a:cs typeface="Times New Roman" pitchFamily="18" charset="0"/>
              </a:rPr>
              <a:t>р</a:t>
            </a:r>
            <a:br>
              <a:rPr lang="uk-UA" altLang="ja-JP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ja-JP" sz="1800" dirty="0" smtClean="0">
                <a:latin typeface="Times New Roman" pitchFamily="18" charset="0"/>
                <a:cs typeface="Times New Roman" pitchFamily="18" charset="0"/>
              </a:rPr>
              <a:t>Discovery </a:t>
            </a:r>
            <a:r>
              <a:rPr lang="en-US" altLang="ja-JP" sz="1800" dirty="0" smtClean="0">
                <a:latin typeface="Times New Roman" pitchFamily="18" charset="0"/>
                <a:cs typeface="Times New Roman" pitchFamily="18" charset="0"/>
              </a:rPr>
              <a:t>STS-92, </a:t>
            </a:r>
            <a:r>
              <a:rPr lang="en-US" altLang="ja-JP" sz="1800" dirty="0" smtClean="0"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uk-UA" altLang="ja-JP" sz="1800" dirty="0" smtClean="0">
                <a:latin typeface="Times New Roman" pitchFamily="18" charset="0"/>
                <a:cs typeface="Times New Roman" pitchFamily="18" charset="0"/>
              </a:rPr>
              <a:t>.10.2000 </a:t>
            </a:r>
            <a:r>
              <a:rPr lang="uk-UA" altLang="ja-JP" sz="1800" dirty="0" smtClean="0">
                <a:latin typeface="Times New Roman" pitchFamily="18" charset="0"/>
                <a:cs typeface="Times New Roman" pitchFamily="18" charset="0"/>
              </a:rPr>
              <a:t>р. </a:t>
            </a:r>
            <a:r>
              <a:rPr lang="uk-UA" altLang="ja-JP" sz="1800" dirty="0" smtClean="0">
                <a:latin typeface="Times New Roman" pitchFamily="18" charset="0"/>
                <a:cs typeface="Times New Roman" pitchFamily="18" charset="0"/>
              </a:rPr>
              <a:t>– 24.10.2000 р</a:t>
            </a:r>
            <a:br>
              <a:rPr lang="uk-UA" altLang="ja-JP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ja-JP" sz="1800" dirty="0" smtClean="0">
                <a:latin typeface="Times New Roman" pitchFamily="18" charset="0"/>
                <a:cs typeface="Times New Roman" pitchFamily="18" charset="0"/>
              </a:rPr>
              <a:t>Discovery </a:t>
            </a:r>
            <a:r>
              <a:rPr lang="en-US" altLang="ja-JP" sz="1800" dirty="0" smtClean="0">
                <a:latin typeface="Times New Roman" pitchFamily="18" charset="0"/>
                <a:cs typeface="Times New Roman" pitchFamily="18" charset="0"/>
              </a:rPr>
              <a:t>STS-119, ISS-18, 19, 20, Endeavour STS-127, </a:t>
            </a:r>
            <a:r>
              <a:rPr lang="en-US" altLang="ja-JP" sz="1800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uk-UA" altLang="ja-JP" sz="1800" dirty="0" smtClean="0">
                <a:latin typeface="Times New Roman" pitchFamily="18" charset="0"/>
                <a:cs typeface="Times New Roman" pitchFamily="18" charset="0"/>
              </a:rPr>
              <a:t>.03.2009 </a:t>
            </a:r>
            <a:r>
              <a:rPr lang="uk-UA" altLang="ja-JP" sz="1800" dirty="0" smtClean="0">
                <a:latin typeface="Times New Roman" pitchFamily="18" charset="0"/>
                <a:cs typeface="Times New Roman" pitchFamily="18" charset="0"/>
              </a:rPr>
              <a:t>р. </a:t>
            </a:r>
            <a:r>
              <a:rPr lang="uk-UA" altLang="ja-JP" sz="1800" dirty="0" smtClean="0">
                <a:latin typeface="Times New Roman" pitchFamily="18" charset="0"/>
                <a:cs typeface="Times New Roman" pitchFamily="18" charset="0"/>
              </a:rPr>
              <a:t>– 31.07.2009 р</a:t>
            </a:r>
            <a:br>
              <a:rPr lang="uk-UA" altLang="ja-JP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ja-JP" sz="1800" dirty="0" err="1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altLang="ja-JP" sz="1800" dirty="0" err="1" smtClean="0">
                <a:latin typeface="Times New Roman" pitchFamily="18" charset="0"/>
                <a:cs typeface="Times New Roman" pitchFamily="18" charset="0"/>
              </a:rPr>
              <a:t>Союз</a:t>
            </a:r>
            <a:r>
              <a:rPr lang="uk-UA" altLang="ja-JP" sz="1800" dirty="0" smtClean="0">
                <a:latin typeface="Times New Roman" pitchFamily="18" charset="0"/>
                <a:cs typeface="Times New Roman" pitchFamily="18" charset="0"/>
              </a:rPr>
              <a:t> ТМА-11М, МКС-38, 39, 7 листопада 2013 р. - 14 травня 2014 </a:t>
            </a:r>
            <a:r>
              <a:rPr lang="uk-UA" altLang="ja-JP" sz="1800" dirty="0" smtClean="0"/>
              <a:t>р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772816"/>
            <a:ext cx="4860032" cy="4353347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Коїчі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Ваката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народився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серпня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1963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космонавт,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належить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Японського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агентства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аерокосмічних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досліджень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JAXA).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Кандидат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технічних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наук. Лауреат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премії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Кікучі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Кан (2014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квітня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2018 року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директором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Японського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агентства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аерокосмічних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досліджень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JAXA).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Спеціальний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радник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Японське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агентство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аерокосмічних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досліджень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JAXA)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Наразі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здійснив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чотири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космічні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польоти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борту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космічного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човника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Аерокосмічного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агентства США 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космічного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агентства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Російської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Федерації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"Союз".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s\Desktop\220px-Koichi_wakat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204864"/>
            <a:ext cx="3513990" cy="4392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 smtClean="0">
                <a:solidFill>
                  <a:srgbClr val="FF0000"/>
                </a:solidFill>
              </a:rPr>
              <a:t>土井 隆</a:t>
            </a:r>
            <a:r>
              <a:rPr lang="ja-JP" altLang="en-US" dirty="0" smtClean="0">
                <a:solidFill>
                  <a:srgbClr val="FF0000"/>
                </a:solidFill>
              </a:rPr>
              <a:t>雄</a:t>
            </a:r>
            <a:r>
              <a:rPr lang="uk-UA" altLang="ja-JP" dirty="0" smtClean="0">
                <a:solidFill>
                  <a:srgbClr val="FF0000"/>
                </a:solidFill>
              </a:rPr>
              <a:t>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здійснював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місію</a:t>
            </a:r>
            <a:b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Колумбія </a:t>
            </a:r>
            <a:r>
              <a:rPr lang="en-US" altLang="ja-JP" sz="2200" dirty="0" smtClean="0">
                <a:latin typeface="Times New Roman" pitchFamily="18" charset="0"/>
                <a:cs typeface="Times New Roman" pitchFamily="18" charset="0"/>
              </a:rPr>
              <a:t>STS-87, </a:t>
            </a:r>
            <a:r>
              <a:rPr lang="en-US" altLang="ja-JP" sz="2200" dirty="0" smtClean="0"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.11.1997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р.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– 05.12.1997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ja-JP" sz="2200" dirty="0" smtClean="0">
                <a:latin typeface="Times New Roman" pitchFamily="18" charset="0"/>
                <a:cs typeface="Times New Roman" pitchFamily="18" charset="0"/>
              </a:rPr>
              <a:t>Endeavour STS-123, </a:t>
            </a:r>
            <a:r>
              <a:rPr lang="en-US" altLang="ja-JP" sz="2200" dirty="0" smtClean="0"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.03.2008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р.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– 25.03.2008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р.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86808" cy="4525963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Такао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народився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18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вересня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1954року.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космонавт,який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належить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Японського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агентства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аерокосмічних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досліджень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JAXA).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Наразі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провів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дві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посадкові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місії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космічному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кораблі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Астроном.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Народився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Мінамітама-гун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Токіо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нині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місто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Мачіда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одружений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s\Desktop\220px-Doi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579420"/>
            <a:ext cx="3384376" cy="42304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ja-JP" altLang="en-US" dirty="0" smtClean="0">
                <a:solidFill>
                  <a:srgbClr val="FF0000"/>
                </a:solidFill>
              </a:rPr>
              <a:t>野口 聡</a:t>
            </a:r>
            <a:r>
              <a:rPr lang="ja-JP" altLang="en-US" dirty="0" smtClean="0">
                <a:solidFill>
                  <a:srgbClr val="FF0000"/>
                </a:solidFill>
              </a:rPr>
              <a:t>一</a:t>
            </a:r>
            <a:r>
              <a:rPr lang="uk-UA" altLang="ja-JP" dirty="0" smtClean="0"/>
              <a:t/>
            </a:r>
            <a:br>
              <a:rPr lang="uk-UA" altLang="ja-JP" dirty="0" smtClean="0"/>
            </a:b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здійснював місію </a:t>
            </a:r>
            <a:r>
              <a:rPr lang="en-US" altLang="ja-JP" sz="2200" dirty="0" smtClean="0">
                <a:latin typeface="Times New Roman" pitchFamily="18" charset="0"/>
                <a:cs typeface="Times New Roman" pitchFamily="18" charset="0"/>
              </a:rPr>
              <a:t>Discovery STS-114, </a:t>
            </a:r>
            <a:r>
              <a:rPr lang="en-US" altLang="ja-JP" sz="2200" dirty="0" smtClean="0">
                <a:latin typeface="Times New Roman" pitchFamily="18" charset="0"/>
                <a:cs typeface="Times New Roman" pitchFamily="18" charset="0"/>
              </a:rPr>
              <a:t>26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.07.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2005 р.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– 09.08.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2005 р.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Союз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ТМА-17, МКС-22, 23,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20.12.2009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р.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– 02.06.2010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р. </a:t>
            </a:r>
            <a:r>
              <a:rPr lang="en-US" altLang="ja-JP" sz="2200" dirty="0" err="1" smtClean="0">
                <a:latin typeface="Times New Roman" pitchFamily="18" charset="0"/>
                <a:cs typeface="Times New Roman" pitchFamily="18" charset="0"/>
              </a:rPr>
              <a:t>SpaceX</a:t>
            </a:r>
            <a:r>
              <a:rPr lang="en-US" altLang="ja-JP" sz="2200" dirty="0" smtClean="0">
                <a:latin typeface="Times New Roman" pitchFamily="18" charset="0"/>
                <a:cs typeface="Times New Roman" pitchFamily="18" charset="0"/>
              </a:rPr>
              <a:t> Crew-1,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err="1" smtClean="0"/>
              <a:t>Соїчі</a:t>
            </a:r>
            <a:r>
              <a:rPr lang="ru-RU" dirty="0" smtClean="0"/>
              <a:t> </a:t>
            </a:r>
            <a:r>
              <a:rPr lang="ru-RU" dirty="0" err="1" smtClean="0"/>
              <a:t>Ногучі</a:t>
            </a:r>
            <a:r>
              <a:rPr lang="ru-RU" dirty="0" smtClean="0"/>
              <a:t> </a:t>
            </a:r>
            <a:r>
              <a:rPr lang="ru-RU" dirty="0" err="1" smtClean="0"/>
              <a:t>народився</a:t>
            </a:r>
            <a:r>
              <a:rPr lang="en-US" dirty="0" smtClean="0"/>
              <a:t>15 </a:t>
            </a:r>
            <a:r>
              <a:rPr lang="ru-RU" dirty="0" err="1" smtClean="0"/>
              <a:t>квітня</a:t>
            </a:r>
            <a:r>
              <a:rPr lang="ru-RU" dirty="0" smtClean="0"/>
              <a:t> 1965 р</a:t>
            </a:r>
            <a:r>
              <a:rPr lang="ru-RU" dirty="0" smtClean="0"/>
              <a:t>. </a:t>
            </a:r>
            <a:r>
              <a:rPr lang="ru-RU" dirty="0" smtClean="0"/>
              <a:t>в </a:t>
            </a:r>
            <a:r>
              <a:rPr lang="ru-RU" dirty="0" err="1" smtClean="0"/>
              <a:t>місті</a:t>
            </a:r>
            <a:r>
              <a:rPr lang="ru-RU" dirty="0" smtClean="0"/>
              <a:t> Йокогама, префектура </a:t>
            </a:r>
            <a:r>
              <a:rPr lang="ru-RU" dirty="0" err="1" smtClean="0"/>
              <a:t>Канагава</a:t>
            </a:r>
            <a:r>
              <a:rPr lang="ru-RU" dirty="0" smtClean="0"/>
              <a:t> </a:t>
            </a:r>
            <a:r>
              <a:rPr lang="ru-RU" dirty="0" smtClean="0"/>
              <a:t>,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міста</a:t>
            </a:r>
            <a:r>
              <a:rPr lang="ru-RU" dirty="0" smtClean="0"/>
              <a:t> </a:t>
            </a:r>
            <a:r>
              <a:rPr lang="ru-RU" dirty="0" err="1" smtClean="0"/>
              <a:t>Чигасакі</a:t>
            </a:r>
            <a:r>
              <a:rPr lang="ru-RU" dirty="0" smtClean="0"/>
              <a:t> </a:t>
            </a:r>
            <a:r>
              <a:rPr lang="ru-RU" dirty="0" smtClean="0"/>
              <a:t>. </a:t>
            </a:r>
            <a:r>
              <a:rPr lang="ru-RU" dirty="0" err="1" smtClean="0"/>
              <a:t>Зріст</a:t>
            </a:r>
            <a:r>
              <a:rPr lang="ru-RU" dirty="0" smtClean="0"/>
              <a:t> 180 см. </a:t>
            </a:r>
            <a:r>
              <a:rPr lang="ru-RU" dirty="0" err="1" smtClean="0"/>
              <a:t>Його</a:t>
            </a:r>
            <a:r>
              <a:rPr lang="ru-RU" dirty="0" smtClean="0"/>
              <a:t> перший </a:t>
            </a:r>
            <a:r>
              <a:rPr lang="ru-RU" dirty="0" err="1" smtClean="0"/>
              <a:t>політ</a:t>
            </a:r>
            <a:r>
              <a:rPr lang="ru-RU" dirty="0" smtClean="0"/>
              <a:t> </a:t>
            </a:r>
            <a:r>
              <a:rPr lang="ru-RU" dirty="0" err="1" smtClean="0"/>
              <a:t>відбувся</a:t>
            </a:r>
            <a:r>
              <a:rPr lang="ru-RU" dirty="0" smtClean="0"/>
              <a:t>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аварії</a:t>
            </a:r>
            <a:r>
              <a:rPr lang="ru-RU" dirty="0" smtClean="0"/>
              <a:t> на </a:t>
            </a:r>
            <a:r>
              <a:rPr lang="ru-RU" dirty="0" err="1" smtClean="0"/>
              <a:t>Колумбії</a:t>
            </a:r>
            <a:r>
              <a:rPr lang="ru-RU" dirty="0" smtClean="0"/>
              <a:t> </a:t>
            </a:r>
            <a:r>
              <a:rPr lang="en-US" dirty="0" smtClean="0"/>
              <a:t>STS-107, </a:t>
            </a:r>
            <a:r>
              <a:rPr lang="ru-RU" dirty="0" err="1" smtClean="0"/>
              <a:t>космічний</a:t>
            </a:r>
            <a:r>
              <a:rPr lang="ru-RU" dirty="0" smtClean="0"/>
              <a:t> </a:t>
            </a:r>
            <a:r>
              <a:rPr lang="ru-RU" dirty="0" err="1" smtClean="0"/>
              <a:t>човник</a:t>
            </a:r>
            <a:r>
              <a:rPr lang="ru-RU" dirty="0" smtClean="0"/>
              <a:t> </a:t>
            </a:r>
            <a:r>
              <a:rPr lang="en-US" dirty="0" smtClean="0"/>
              <a:t>NASA </a:t>
            </a:r>
            <a:r>
              <a:rPr lang="ru-RU" dirty="0" err="1" smtClean="0"/>
              <a:t>відновив</a:t>
            </a:r>
            <a:r>
              <a:rPr lang="ru-RU" dirty="0" smtClean="0"/>
              <a:t> роботу,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сів</a:t>
            </a:r>
            <a:r>
              <a:rPr lang="ru-RU" dirty="0" smtClean="0"/>
              <a:t> на </a:t>
            </a:r>
            <a:r>
              <a:rPr lang="ru-RU" dirty="0" err="1" smtClean="0"/>
              <a:t>місію</a:t>
            </a:r>
            <a:r>
              <a:rPr lang="ru-RU" dirty="0" smtClean="0"/>
              <a:t> </a:t>
            </a:r>
            <a:r>
              <a:rPr lang="en-US" dirty="0" smtClean="0"/>
              <a:t>STS-114 26 </a:t>
            </a:r>
            <a:r>
              <a:rPr lang="ru-RU" dirty="0" err="1" smtClean="0"/>
              <a:t>липня</a:t>
            </a:r>
            <a:r>
              <a:rPr lang="ru-RU" dirty="0" smtClean="0"/>
              <a:t> 2005 р.,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було</a:t>
            </a:r>
            <a:r>
              <a:rPr lang="ru-RU" dirty="0" smtClean="0"/>
              <a:t> першим запуском, як </a:t>
            </a:r>
            <a:r>
              <a:rPr lang="ru-RU" dirty="0" err="1" smtClean="0"/>
              <a:t>спеціаліст</a:t>
            </a:r>
            <a:r>
              <a:rPr lang="ru-RU" dirty="0" smtClean="0"/>
              <a:t> </a:t>
            </a:r>
            <a:r>
              <a:rPr lang="ru-RU" dirty="0" err="1" smtClean="0"/>
              <a:t>місії</a:t>
            </a:r>
            <a:r>
              <a:rPr lang="ru-RU" dirty="0" smtClean="0"/>
              <a:t>. 20 </a:t>
            </a:r>
            <a:r>
              <a:rPr lang="ru-RU" dirty="0" err="1" smtClean="0"/>
              <a:t>грудня</a:t>
            </a:r>
            <a:r>
              <a:rPr lang="ru-RU" dirty="0" smtClean="0"/>
              <a:t> 2009 року </a:t>
            </a:r>
            <a:r>
              <a:rPr lang="ru-RU" dirty="0" err="1" smtClean="0"/>
              <a:t>вийшов</a:t>
            </a:r>
            <a:r>
              <a:rPr lang="ru-RU" dirty="0" smtClean="0"/>
              <a:t> на борт </a:t>
            </a:r>
            <a:r>
              <a:rPr lang="ru-RU" dirty="0" err="1" smtClean="0"/>
              <a:t>літака</a:t>
            </a:r>
            <a:r>
              <a:rPr lang="ru-RU" dirty="0" smtClean="0"/>
              <a:t> "Союз ТМА-17"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пробув</a:t>
            </a:r>
            <a:r>
              <a:rPr lang="ru-RU" dirty="0" smtClean="0"/>
              <a:t> на </a:t>
            </a:r>
            <a:r>
              <a:rPr lang="ru-RU" dirty="0" err="1" smtClean="0"/>
              <a:t>Міжнародній</a:t>
            </a:r>
            <a:r>
              <a:rPr lang="ru-RU" dirty="0" smtClean="0"/>
              <a:t> </a:t>
            </a:r>
            <a:r>
              <a:rPr lang="ru-RU" dirty="0" err="1" smtClean="0"/>
              <a:t>космічній</a:t>
            </a:r>
            <a:r>
              <a:rPr lang="ru-RU" dirty="0" smtClean="0"/>
              <a:t> </a:t>
            </a:r>
            <a:r>
              <a:rPr lang="ru-RU" dirty="0" err="1" smtClean="0"/>
              <a:t>станції</a:t>
            </a:r>
            <a:r>
              <a:rPr lang="ru-RU" dirty="0" smtClean="0"/>
              <a:t> (МКС) </a:t>
            </a:r>
            <a:r>
              <a:rPr lang="ru-RU" dirty="0" err="1" smtClean="0"/>
              <a:t>близько</a:t>
            </a:r>
            <a:r>
              <a:rPr lang="ru-RU" dirty="0" smtClean="0"/>
              <a:t> 5 </a:t>
            </a:r>
            <a:r>
              <a:rPr lang="ru-RU" dirty="0" err="1" smtClean="0"/>
              <a:t>місяців</a:t>
            </a:r>
            <a:r>
              <a:rPr lang="ru-RU" dirty="0" smtClean="0"/>
              <a:t> 2 </a:t>
            </a:r>
            <a:r>
              <a:rPr lang="ru-RU" dirty="0" err="1" smtClean="0"/>
              <a:t>червня</a:t>
            </a:r>
            <a:r>
              <a:rPr lang="ru-RU" dirty="0" smtClean="0"/>
              <a:t> 2010 р. </a:t>
            </a:r>
            <a:r>
              <a:rPr lang="ru-RU" dirty="0" err="1" smtClean="0"/>
              <a:t>повернувся</a:t>
            </a:r>
            <a:r>
              <a:rPr lang="ru-RU" dirty="0" smtClean="0"/>
              <a:t> </a:t>
            </a:r>
            <a:r>
              <a:rPr lang="ru-RU" dirty="0" smtClean="0"/>
              <a:t>на Землю.</a:t>
            </a:r>
            <a:endParaRPr lang="ru-RU" dirty="0"/>
          </a:p>
        </p:txBody>
      </p:sp>
      <p:pic>
        <p:nvPicPr>
          <p:cNvPr id="7170" name="Picture 2" descr="C:\Users\s\Desktop\220px-Soichi_noguchi_v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772816"/>
            <a:ext cx="2912690" cy="36408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 smtClean="0">
                <a:solidFill>
                  <a:srgbClr val="FF0000"/>
                </a:solidFill>
              </a:rPr>
              <a:t>星出 彰</a:t>
            </a:r>
            <a:r>
              <a:rPr lang="ja-JP" altLang="en-US" dirty="0" smtClean="0">
                <a:solidFill>
                  <a:srgbClr val="FF0000"/>
                </a:solidFill>
              </a:rPr>
              <a:t>彦</a:t>
            </a:r>
            <a:r>
              <a:rPr lang="uk-UA" altLang="ja-JP" dirty="0" smtClean="0">
                <a:solidFill>
                  <a:srgbClr val="FF0000"/>
                </a:solidFill>
              </a:rPr>
              <a:t> </a:t>
            </a:r>
            <a:r>
              <a:rPr lang="uk-UA" altLang="ja-JP" dirty="0" smtClean="0"/>
              <a:t/>
            </a:r>
            <a:br>
              <a:rPr lang="uk-UA" altLang="ja-JP" dirty="0" smtClean="0"/>
            </a:b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здійснював місію</a:t>
            </a:r>
            <a:r>
              <a:rPr lang="en-US" altLang="ja-JP" sz="2200" dirty="0" smtClean="0">
                <a:latin typeface="Times New Roman" pitchFamily="18" charset="0"/>
                <a:cs typeface="Times New Roman" pitchFamily="18" charset="0"/>
              </a:rPr>
              <a:t> Discovery STS-124, </a:t>
            </a:r>
            <a:r>
              <a:rPr lang="en-US" altLang="ja-JP" sz="2200" dirty="0" smtClean="0">
                <a:latin typeface="Times New Roman" pitchFamily="18" charset="0"/>
                <a:cs typeface="Times New Roman" pitchFamily="18" charset="0"/>
              </a:rPr>
              <a:t>31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.05.2008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р.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– 14.06.2008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р.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Союз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ТМА-05М, МКС-32, 33,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15.07.2012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р.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– 19.11.2012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р.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3528" y="1600200"/>
            <a:ext cx="4172272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Акіхіко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Хошіде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народився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28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грудня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1968року.</a:t>
            </a:r>
          </a:p>
          <a:p>
            <a:pPr algn="dist"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японський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космонавт.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належить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Японському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агентству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аерокосмічних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досліджень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s\Desktop\220px-Akihiko_Hoshide_201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551864"/>
            <a:ext cx="3600400" cy="47950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32656"/>
            <a:ext cx="8050088" cy="1143000"/>
          </a:xfrm>
        </p:spPr>
        <p:txBody>
          <a:bodyPr>
            <a:normAutofit fontScale="90000"/>
          </a:bodyPr>
          <a:lstStyle/>
          <a:p>
            <a:r>
              <a:rPr lang="ja-JP" altLang="en-US" dirty="0" smtClean="0">
                <a:solidFill>
                  <a:srgbClr val="FF0000"/>
                </a:solidFill>
              </a:rPr>
              <a:t>山崎 直</a:t>
            </a:r>
            <a:r>
              <a:rPr lang="ja-JP" altLang="en-US" dirty="0" smtClean="0">
                <a:solidFill>
                  <a:srgbClr val="FF0000"/>
                </a:solidFill>
              </a:rPr>
              <a:t>子</a:t>
            </a:r>
            <a:r>
              <a:rPr lang="uk-UA" altLang="ja-JP" dirty="0" smtClean="0">
                <a:solidFill>
                  <a:srgbClr val="FF0000"/>
                </a:solidFill>
              </a:rPr>
              <a:t> </a:t>
            </a:r>
            <a:r>
              <a:rPr lang="uk-UA" altLang="ja-JP" dirty="0" smtClean="0"/>
              <a:t/>
            </a:r>
            <a:br>
              <a:rPr lang="uk-UA" altLang="ja-JP" dirty="0" smtClean="0"/>
            </a:b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здійснювала місію </a:t>
            </a:r>
            <a:r>
              <a:rPr lang="en-US" altLang="ja-JP" sz="2200" dirty="0" smtClean="0">
                <a:latin typeface="Times New Roman" pitchFamily="18" charset="0"/>
                <a:cs typeface="Times New Roman" pitchFamily="18" charset="0"/>
              </a:rPr>
              <a:t>Discovery STS-131,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altLang="ja-JP" sz="22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.04.2010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р.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– 20.04.2010 </a:t>
            </a:r>
            <a:r>
              <a:rPr lang="uk-UA" altLang="ja-JP" sz="2200" dirty="0" smtClean="0">
                <a:latin typeface="Times New Roman" pitchFamily="18" charset="0"/>
                <a:cs typeface="Times New Roman" pitchFamily="18" charset="0"/>
              </a:rPr>
              <a:t>р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err="1" smtClean="0"/>
              <a:t>Наоко</a:t>
            </a:r>
            <a:r>
              <a:rPr lang="ru-RU" dirty="0" smtClean="0"/>
              <a:t> </a:t>
            </a:r>
            <a:r>
              <a:rPr lang="ru-RU" dirty="0" err="1" smtClean="0"/>
              <a:t>Ямадзакі</a:t>
            </a:r>
            <a:r>
              <a:rPr lang="ru-RU" dirty="0" smtClean="0"/>
              <a:t> </a:t>
            </a:r>
            <a:r>
              <a:rPr lang="ru-RU" dirty="0" err="1" smtClean="0"/>
              <a:t>народилася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27 </a:t>
            </a:r>
            <a:r>
              <a:rPr lang="ru-RU" dirty="0" err="1" smtClean="0"/>
              <a:t>грудня</a:t>
            </a:r>
            <a:r>
              <a:rPr lang="ru-RU" dirty="0" smtClean="0"/>
              <a:t> </a:t>
            </a:r>
            <a:r>
              <a:rPr lang="ru-RU" dirty="0" smtClean="0"/>
              <a:t>1970року </a:t>
            </a:r>
            <a:r>
              <a:rPr lang="ru-RU" dirty="0" smtClean="0"/>
              <a:t>в </a:t>
            </a:r>
            <a:r>
              <a:rPr lang="ru-RU" dirty="0" err="1" smtClean="0"/>
              <a:t>місті</a:t>
            </a:r>
            <a:endParaRPr lang="ru-RU" dirty="0" smtClean="0"/>
          </a:p>
          <a:p>
            <a:pPr>
              <a:buNone/>
            </a:pPr>
            <a:r>
              <a:rPr lang="ru-RU" dirty="0" err="1" smtClean="0"/>
              <a:t>Мацудо</a:t>
            </a:r>
            <a:r>
              <a:rPr lang="ru-RU" dirty="0" smtClean="0"/>
              <a:t>, </a:t>
            </a:r>
            <a:r>
              <a:rPr lang="ru-RU" dirty="0" err="1" smtClean="0"/>
              <a:t>префектураТіба</a:t>
            </a:r>
            <a:r>
              <a:rPr lang="ru-RU" dirty="0" smtClean="0"/>
              <a:t>,</a:t>
            </a:r>
          </a:p>
          <a:p>
            <a:pPr>
              <a:buNone/>
            </a:pPr>
            <a:r>
              <a:rPr lang="ru-RU" dirty="0" smtClean="0"/>
              <a:t>друга </a:t>
            </a:r>
            <a:r>
              <a:rPr lang="ru-RU" dirty="0" err="1" smtClean="0"/>
              <a:t>японська</a:t>
            </a:r>
            <a:r>
              <a:rPr lang="ru-RU" dirty="0" smtClean="0"/>
              <a:t> </a:t>
            </a:r>
            <a:r>
              <a:rPr lang="ru-RU" dirty="0" err="1" smtClean="0"/>
              <a:t>жінка</a:t>
            </a:r>
            <a:r>
              <a:rPr lang="ru-RU" dirty="0" smtClean="0"/>
              <a:t> </a:t>
            </a:r>
            <a:r>
              <a:rPr lang="ru-RU" dirty="0" smtClean="0"/>
              <a:t>- космонавт.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Член </a:t>
            </a:r>
            <a:r>
              <a:rPr lang="ru-RU" dirty="0" err="1" smtClean="0"/>
              <a:t>Комітету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космічної</a:t>
            </a:r>
            <a:endParaRPr lang="ru-RU" dirty="0" smtClean="0"/>
          </a:p>
          <a:p>
            <a:pPr>
              <a:buNone/>
            </a:pPr>
            <a:r>
              <a:rPr lang="ru-RU" dirty="0" err="1" smtClean="0"/>
              <a:t>політики</a:t>
            </a:r>
            <a:r>
              <a:rPr lang="ru-RU" dirty="0" smtClean="0"/>
              <a:t> </a:t>
            </a:r>
            <a:r>
              <a:rPr lang="ru-RU" dirty="0" smtClean="0"/>
              <a:t>(</a:t>
            </a:r>
            <a:r>
              <a:rPr lang="ru-RU" dirty="0" err="1" smtClean="0"/>
              <a:t>липень</a:t>
            </a:r>
            <a:r>
              <a:rPr lang="ru-RU" dirty="0" smtClean="0"/>
              <a:t> 2012 р</a:t>
            </a:r>
            <a:r>
              <a:rPr lang="ru-RU" dirty="0" smtClean="0"/>
              <a:t>.),</a:t>
            </a:r>
          </a:p>
          <a:p>
            <a:pPr>
              <a:buNone/>
            </a:pPr>
            <a:r>
              <a:rPr lang="ru-RU" dirty="0" err="1" smtClean="0"/>
              <a:t>Запрошений</a:t>
            </a:r>
            <a:r>
              <a:rPr lang="ru-RU" dirty="0" smtClean="0"/>
              <a:t> </a:t>
            </a:r>
            <a:r>
              <a:rPr lang="ru-RU" dirty="0" err="1" smtClean="0"/>
              <a:t>професор</a:t>
            </a:r>
            <a:endParaRPr lang="ru-RU" dirty="0" smtClean="0"/>
          </a:p>
          <a:p>
            <a:pPr>
              <a:buNone/>
            </a:pPr>
            <a:r>
              <a:rPr lang="ru-RU" dirty="0" err="1" smtClean="0"/>
              <a:t>Університету</a:t>
            </a:r>
            <a:r>
              <a:rPr lang="ru-RU" dirty="0" smtClean="0"/>
              <a:t> </a:t>
            </a:r>
            <a:r>
              <a:rPr lang="ru-RU" dirty="0" err="1" smtClean="0"/>
              <a:t>мистецтва</a:t>
            </a:r>
            <a:r>
              <a:rPr lang="ru-RU" dirty="0" smtClean="0"/>
              <a:t> </a:t>
            </a:r>
            <a:r>
              <a:rPr lang="ru-RU" dirty="0" smtClean="0"/>
              <a:t>та</a:t>
            </a:r>
          </a:p>
          <a:p>
            <a:pPr>
              <a:buNone/>
            </a:pPr>
            <a:r>
              <a:rPr lang="ru-RU" dirty="0" smtClean="0"/>
              <a:t>дизайну </a:t>
            </a:r>
            <a:r>
              <a:rPr lang="ru-RU" dirty="0" err="1" smtClean="0"/>
              <a:t>Джошібі</a:t>
            </a:r>
            <a:r>
              <a:rPr lang="ru-RU" dirty="0" smtClean="0"/>
              <a:t> (</a:t>
            </a:r>
            <a:r>
              <a:rPr lang="ru-RU" dirty="0" err="1" smtClean="0"/>
              <a:t>квітень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2014 </a:t>
            </a:r>
            <a:r>
              <a:rPr lang="ru-RU" dirty="0" smtClean="0"/>
              <a:t>р.). </a:t>
            </a:r>
            <a:endParaRPr lang="ru-RU" dirty="0"/>
          </a:p>
        </p:txBody>
      </p:sp>
      <p:pic>
        <p:nvPicPr>
          <p:cNvPr id="9218" name="Picture 2" descr="C:\Users\s\Desktop\220px-Naoko_Yamazaki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647765"/>
            <a:ext cx="3312368" cy="4411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771</Words>
  <Application>Microsoft Office PowerPoint</Application>
  <PresentationFormat>Экран (4:3)</PresentationFormat>
  <Paragraphs>53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日本の宇宙飛行士 12 японських космонавтів, серед яких 2 жінки</vt:lpstr>
      <vt:lpstr>秋山 豊寛 здійснював місію на СОЮЗ ТМ – 11 02.12.1990-10.12.1990 </vt:lpstr>
      <vt:lpstr>毛利 衛  здійснював місію на Endeavour STS-47, 12.09 1992 р. – 20.09.1992 р. Endeavour STS-99, 11.02. 2000 р. – 22.02. 2000 р.</vt:lpstr>
      <vt:lpstr>向井 千秋  здійснювала місію Колумбія STS-65, 08.07.1994 р. – 23.07.1994 р. Discovery STS-95, 29.10.1998 р. – 07.11.1998 р.</vt:lpstr>
      <vt:lpstr>若田 光一 здійснював місію Endeavour STS-72, 11 .01.1996 р. - 20 .01. 1996 р Discovery STS-92, 11.10.2000 р. – 24.10.2000 р Discovery STS-119, ISS-18, 19, 20, Endeavour STS-127, 15.03.2009 р. – 31.07.2009 р .Союз ТМА-11М, МКС-38, 39, 7 листопада 2013 р. - 14 травня 2014 р</vt:lpstr>
      <vt:lpstr>土井 隆雄 здійснював місію  Колумбія STS-87, 19.11.1997 р. – 05.12.1997 р.  Endeavour STS-123, 11.03.2008 р. – 25.03.2008 р. </vt:lpstr>
      <vt:lpstr>野口 聡一 здійснював місію Discovery STS-114, 26.07. 2005 р. – 09.08. 2005 р.  Союз ТМА-17, МКС-22, 23, 20.12.2009 р. – 02.06.2010 р. SpaceX Crew-1, </vt:lpstr>
      <vt:lpstr>星出 彰彦  здійснював місію Discovery STS-124, 31.05.2008 р. – 14.06.2008 р.  Союз ТМА-05М, МКС-32, 33, 15.07.2012 р. – 19.11.2012 р. </vt:lpstr>
      <vt:lpstr>山崎 直子  здійснювала місію Discovery STS-131, 05.04.2010 р. – 20.04.2010 р</vt:lpstr>
      <vt:lpstr>古川 聡  здійснював місію  Союз ТМА-02М, МКС-28, 29,0 7.07.2011 р. – 22.11.2011 р</vt:lpstr>
      <vt:lpstr>油井 亀美也  здійснював місію Союз ТМА-17М, МКС-44, 45, 22.07.2015 р. – 11.12.2015 р  </vt:lpstr>
      <vt:lpstr>大西 卓哉  здійснював місію Союз МС-01, МКС-48, МКС49, 07.07.2016 р. – 30.10.2016 р</vt:lpstr>
      <vt:lpstr>金井 宣茂  здійснював місію Союз МС-07, МКС-54, 55, 17.12.2017 р. – 03.06.2018 р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日本の宇宙飛行士 12 японських космонавтів, серед яких 2 жінки</dc:title>
  <dc:creator>s</dc:creator>
  <cp:lastModifiedBy>s</cp:lastModifiedBy>
  <cp:revision>1</cp:revision>
  <dcterms:created xsi:type="dcterms:W3CDTF">2021-04-12T09:27:34Z</dcterms:created>
  <dcterms:modified xsi:type="dcterms:W3CDTF">2021-04-12T11:26:35Z</dcterms:modified>
</cp:coreProperties>
</file>