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59" d="100"/>
          <a:sy n="59" d="100"/>
        </p:scale>
        <p:origin x="-741" y="-85"/>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3183480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3836975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7318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969303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8362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3167663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2013065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304813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978389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3591198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F8B07FD-0A94-419C-B160-D4CFC26C8FE7}" type="datetimeFigureOut">
              <a:rPr lang="uk-UA" smtClean="0"/>
              <a:pPr/>
              <a:t>22.04.2022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1222413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8B07FD-0A94-419C-B160-D4CFC26C8FE7}" type="datetimeFigureOut">
              <a:rPr lang="uk-UA" smtClean="0"/>
              <a:pPr/>
              <a:t>22.04.2022</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A7C329-3998-4829-9585-E2CEAEF9D788}" type="slidenum">
              <a:rPr lang="uk-UA" smtClean="0"/>
              <a:pPr/>
              <a:t>‹#›</a:t>
            </a:fld>
            <a:endParaRPr lang="uk-UA"/>
          </a:p>
        </p:txBody>
      </p:sp>
    </p:spTree>
    <p:extLst>
      <p:ext uri="{BB962C8B-B14F-4D97-AF65-F5344CB8AC3E}">
        <p14:creationId xmlns:p14="http://schemas.microsoft.com/office/powerpoint/2010/main" xmlns="" val="2210944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2" name="Заголовок 1"/>
          <p:cNvSpPr>
            <a:spLocks noGrp="1"/>
          </p:cNvSpPr>
          <p:nvPr>
            <p:ph type="title"/>
          </p:nvPr>
        </p:nvSpPr>
        <p:spPr>
          <a:xfrm>
            <a:off x="838200" y="688397"/>
            <a:ext cx="10515600" cy="1325563"/>
          </a:xfrm>
        </p:spPr>
        <p:txBody>
          <a:bodyPr>
            <a:normAutofit/>
          </a:bodyPr>
          <a:lstStyle/>
          <a:p>
            <a:pPr algn="ctr"/>
            <a:r>
              <a:rPr lang="en-US" sz="6000" dirty="0" smtClean="0">
                <a:latin typeface="Book Antiqua" panose="02040602050305030304" pitchFamily="18" charset="0"/>
              </a:rPr>
              <a:t>England</a:t>
            </a:r>
            <a:endParaRPr lang="uk-UA" sz="6000" dirty="0">
              <a:latin typeface="Book Antiqua" panose="02040602050305030304" pitchFamily="18" charset="0"/>
            </a:endParaRPr>
          </a:p>
        </p:txBody>
      </p:sp>
    </p:spTree>
    <p:extLst>
      <p:ext uri="{BB962C8B-B14F-4D97-AF65-F5344CB8AC3E}">
        <p14:creationId xmlns:p14="http://schemas.microsoft.com/office/powerpoint/2010/main" xmlns="" val="3526953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2" name="Заголовок 1"/>
          <p:cNvSpPr>
            <a:spLocks noGrp="1"/>
          </p:cNvSpPr>
          <p:nvPr>
            <p:ph type="title"/>
          </p:nvPr>
        </p:nvSpPr>
        <p:spPr>
          <a:xfrm>
            <a:off x="122527" y="517237"/>
            <a:ext cx="3932237" cy="1632527"/>
          </a:xfrm>
        </p:spPr>
        <p:txBody>
          <a:bodyPr>
            <a:normAutofit/>
          </a:bodyPr>
          <a:lstStyle/>
          <a:p>
            <a:pPr algn="ctr"/>
            <a:r>
              <a:rPr lang="en-US" sz="4400" dirty="0" smtClean="0">
                <a:solidFill>
                  <a:schemeClr val="bg1"/>
                </a:solidFill>
                <a:latin typeface="Berlin Sans FB" panose="020E0602020502020306" pitchFamily="34" charset="0"/>
              </a:rPr>
              <a:t>What is England?</a:t>
            </a:r>
            <a:endParaRPr lang="uk-UA" sz="4400" dirty="0">
              <a:solidFill>
                <a:schemeClr val="bg1"/>
              </a:solidFill>
            </a:endParaRPr>
          </a:p>
        </p:txBody>
      </p:sp>
      <p:sp>
        <p:nvSpPr>
          <p:cNvPr id="4" name="Текст 3"/>
          <p:cNvSpPr>
            <a:spLocks noGrp="1"/>
          </p:cNvSpPr>
          <p:nvPr>
            <p:ph type="body" sz="half" idx="2"/>
          </p:nvPr>
        </p:nvSpPr>
        <p:spPr>
          <a:xfrm>
            <a:off x="675916" y="2262907"/>
            <a:ext cx="3378848" cy="3773633"/>
          </a:xfrm>
        </p:spPr>
        <p:txBody>
          <a:bodyPr>
            <a:noAutofit/>
          </a:bodyPr>
          <a:lstStyle/>
          <a:p>
            <a:r>
              <a:rPr lang="en-US" sz="2400" i="1" u="sng" dirty="0" smtClean="0">
                <a:solidFill>
                  <a:schemeClr val="bg1"/>
                </a:solidFill>
                <a:latin typeface="Berlin Sans FB" panose="020E0602020502020306" pitchFamily="34" charset="0"/>
              </a:rPr>
              <a:t>England </a:t>
            </a:r>
            <a:r>
              <a:rPr lang="en-US" sz="2400" i="1" dirty="0" smtClean="0">
                <a:solidFill>
                  <a:schemeClr val="bg1"/>
                </a:solidFill>
                <a:latin typeface="Berlin Sans FB" panose="020E0602020502020306" pitchFamily="34" charset="0"/>
              </a:rPr>
              <a:t>is a country in Western Europe, part of the United Kingdom of Great Britain and Northern Ireland. The largest in area and population of the four countries of the United Kingdom and three parts of the United Kingdom</a:t>
            </a:r>
            <a:r>
              <a:rPr lang="en-US" sz="2400" dirty="0" smtClean="0">
                <a:solidFill>
                  <a:schemeClr val="bg1"/>
                </a:solidFill>
                <a:latin typeface="Berlin Sans FB" panose="020E0602020502020306" pitchFamily="34" charset="0"/>
              </a:rPr>
              <a:t>.</a:t>
            </a:r>
            <a:endParaRPr lang="uk-UA" sz="2400" dirty="0">
              <a:solidFill>
                <a:schemeClr val="bg1"/>
              </a:solidFill>
            </a:endParaRPr>
          </a:p>
        </p:txBody>
      </p:sp>
    </p:spTree>
    <p:extLst>
      <p:ext uri="{BB962C8B-B14F-4D97-AF65-F5344CB8AC3E}">
        <p14:creationId xmlns:p14="http://schemas.microsoft.com/office/powerpoint/2010/main" xmlns="" val="51224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2" name="Заголовок 1"/>
          <p:cNvSpPr>
            <a:spLocks noGrp="1"/>
          </p:cNvSpPr>
          <p:nvPr>
            <p:ph type="title"/>
          </p:nvPr>
        </p:nvSpPr>
        <p:spPr>
          <a:xfrm>
            <a:off x="838200" y="0"/>
            <a:ext cx="10515600" cy="1325563"/>
          </a:xfrm>
        </p:spPr>
        <p:txBody>
          <a:bodyPr/>
          <a:lstStyle/>
          <a:p>
            <a:r>
              <a:rPr lang="en-US" dirty="0" smtClean="0">
                <a:solidFill>
                  <a:schemeClr val="bg1"/>
                </a:solidFill>
                <a:latin typeface="Berlin Sans FB" panose="020E0602020502020306" pitchFamily="34" charset="0"/>
              </a:rPr>
              <a:t>About the world-famous "English tea party"</a:t>
            </a:r>
            <a:endParaRPr lang="uk-UA" dirty="0">
              <a:solidFill>
                <a:schemeClr val="bg1"/>
              </a:solidFill>
            </a:endParaRPr>
          </a:p>
        </p:txBody>
      </p:sp>
    </p:spTree>
    <p:extLst>
      <p:ext uri="{BB962C8B-B14F-4D97-AF65-F5344CB8AC3E}">
        <p14:creationId xmlns:p14="http://schemas.microsoft.com/office/powerpoint/2010/main" xmlns="" val="2788184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7999"/>
          </a:xfrm>
        </p:spPr>
      </p:pic>
      <p:sp>
        <p:nvSpPr>
          <p:cNvPr id="2" name="Заголовок 1"/>
          <p:cNvSpPr>
            <a:spLocks noGrp="1"/>
          </p:cNvSpPr>
          <p:nvPr>
            <p:ph type="title"/>
          </p:nvPr>
        </p:nvSpPr>
        <p:spPr>
          <a:xfrm>
            <a:off x="312089" y="2378942"/>
            <a:ext cx="3085666" cy="3482108"/>
          </a:xfrm>
        </p:spPr>
        <p:txBody>
          <a:bodyPr>
            <a:normAutofit fontScale="90000"/>
          </a:bodyPr>
          <a:lstStyle/>
          <a:p>
            <a:r>
              <a:rPr lang="en-US" sz="4000" dirty="0">
                <a:latin typeface="Berlin Sans FB" panose="020E0602020502020306" pitchFamily="34" charset="0"/>
              </a:rPr>
              <a:t>R</a:t>
            </a:r>
            <a:r>
              <a:rPr lang="en-US" sz="4000" dirty="0" smtClean="0">
                <a:latin typeface="Berlin Sans FB" panose="020E0602020502020306" pitchFamily="34" charset="0"/>
              </a:rPr>
              <a:t>ules and traditions of tea</a:t>
            </a:r>
            <a:r>
              <a:rPr lang="uk-UA" sz="4000" dirty="0" smtClean="0"/>
              <a:t> </a:t>
            </a:r>
            <a:r>
              <a:rPr lang="en-US" sz="4000" dirty="0" smtClean="0">
                <a:latin typeface="Berlin Sans FB" panose="020E0602020502020306" pitchFamily="34" charset="0"/>
              </a:rPr>
              <a:t>party</a:t>
            </a:r>
            <a:r>
              <a:rPr lang="uk-UA" sz="3600" dirty="0">
                <a:latin typeface="Berlin Sans FB" panose="020E0602020502020306" pitchFamily="34" charset="0"/>
              </a:rPr>
              <a:t/>
            </a:r>
            <a:br>
              <a:rPr lang="uk-UA" sz="3600" dirty="0">
                <a:latin typeface="Berlin Sans FB" panose="020E0602020502020306" pitchFamily="34" charset="0"/>
              </a:rPr>
            </a:br>
            <a:r>
              <a:rPr lang="uk-UA" sz="3600" dirty="0" smtClean="0">
                <a:latin typeface="Berlin Sans FB" panose="020E0602020502020306" pitchFamily="34" charset="0"/>
              </a:rPr>
              <a:t/>
            </a:r>
            <a:br>
              <a:rPr lang="uk-UA" sz="3600" dirty="0" smtClean="0">
                <a:latin typeface="Berlin Sans FB" panose="020E0602020502020306" pitchFamily="34" charset="0"/>
              </a:rPr>
            </a:br>
            <a:r>
              <a:rPr lang="en-US" sz="2700" dirty="0" smtClean="0">
                <a:latin typeface="Berlin Sans FB" panose="020E0602020502020306" pitchFamily="34" charset="0"/>
              </a:rPr>
              <a:t>English tea is not just a tea snack. Over the years, this tradition has acquired its own rules and etiquette, which must be followed during tea party. First there is the preparation for tea party:</a:t>
            </a:r>
            <a:r>
              <a:rPr lang="uk-UA" sz="3100" dirty="0" smtClean="0">
                <a:latin typeface="Berlin Sans FB" panose="020E0602020502020306" pitchFamily="34" charset="0"/>
              </a:rPr>
              <a:t/>
            </a:r>
            <a:br>
              <a:rPr lang="uk-UA" sz="3100" dirty="0" smtClean="0">
                <a:latin typeface="Berlin Sans FB" panose="020E0602020502020306" pitchFamily="34" charset="0"/>
              </a:rPr>
            </a:br>
            <a:endParaRPr lang="uk-UA" sz="3600" dirty="0"/>
          </a:p>
        </p:txBody>
      </p:sp>
      <p:sp>
        <p:nvSpPr>
          <p:cNvPr id="4" name="Текст 3"/>
          <p:cNvSpPr>
            <a:spLocks noGrp="1"/>
          </p:cNvSpPr>
          <p:nvPr>
            <p:ph type="body" sz="half" idx="2"/>
          </p:nvPr>
        </p:nvSpPr>
        <p:spPr>
          <a:xfrm>
            <a:off x="3397755" y="2106396"/>
            <a:ext cx="3932237" cy="4027199"/>
          </a:xfrm>
        </p:spPr>
        <p:txBody>
          <a:bodyPr>
            <a:normAutofit fontScale="32500" lnSpcReduction="20000"/>
          </a:bodyPr>
          <a:lstStyle/>
          <a:p>
            <a:pPr marL="342900" indent="-342900" algn="ctr">
              <a:buFont typeface="Arial" panose="020B0604020202020204" pitchFamily="34" charset="0"/>
              <a:buChar char="•"/>
            </a:pPr>
            <a:r>
              <a:rPr lang="en-US" sz="5500" dirty="0" smtClean="0">
                <a:solidFill>
                  <a:schemeClr val="tx1">
                    <a:lumMod val="85000"/>
                    <a:lumOff val="15000"/>
                  </a:schemeClr>
                </a:solidFill>
                <a:latin typeface="Berlin Sans FB" panose="020E0602020502020306" pitchFamily="34" charset="0"/>
              </a:rPr>
              <a:t>Put a small table in the living room and cover it with a white tablecloth. Also place flowers, tea utensils and utensils on the table</a:t>
            </a:r>
            <a:endParaRPr lang="uk-UA" sz="5500" dirty="0" smtClean="0">
              <a:solidFill>
                <a:schemeClr val="tx1">
                  <a:lumMod val="85000"/>
                  <a:lumOff val="15000"/>
                </a:schemeClr>
              </a:solidFill>
              <a:latin typeface="Berlin Sans FB" panose="020E0602020502020306" pitchFamily="34" charset="0"/>
            </a:endParaRPr>
          </a:p>
          <a:p>
            <a:pPr marL="342900" indent="-342900" algn="ctr">
              <a:buFont typeface="Arial" panose="020B0604020202020204" pitchFamily="34" charset="0"/>
              <a:buChar char="•"/>
            </a:pPr>
            <a:r>
              <a:rPr lang="en-US" sz="5500" dirty="0" smtClean="0">
                <a:solidFill>
                  <a:schemeClr val="tx1">
                    <a:lumMod val="85000"/>
                    <a:lumOff val="15000"/>
                  </a:schemeClr>
                </a:solidFill>
                <a:latin typeface="Berlin Sans FB" panose="020E0602020502020306" pitchFamily="34" charset="0"/>
              </a:rPr>
              <a:t>Guests can choose from several different types of tea (preferably 5 to 1</a:t>
            </a:r>
            <a:r>
              <a:rPr lang="uk-UA" sz="5500" dirty="0" smtClean="0">
                <a:solidFill>
                  <a:schemeClr val="tx1">
                    <a:lumMod val="85000"/>
                    <a:lumOff val="15000"/>
                  </a:schemeClr>
                </a:solidFill>
                <a:latin typeface="Berlin Sans FB" panose="020E0602020502020306" pitchFamily="34" charset="0"/>
              </a:rPr>
              <a:t>).</a:t>
            </a:r>
          </a:p>
          <a:p>
            <a:pPr marL="342900" indent="-342900" algn="ctr">
              <a:buFont typeface="Arial" panose="020B0604020202020204" pitchFamily="34" charset="0"/>
              <a:buChar char="•"/>
            </a:pPr>
            <a:r>
              <a:rPr lang="uk-UA" sz="5500" dirty="0" smtClean="0">
                <a:solidFill>
                  <a:schemeClr val="tx1">
                    <a:lumMod val="85000"/>
                    <a:lumOff val="15000"/>
                  </a:schemeClr>
                </a:solidFill>
                <a:latin typeface="Berlin Sans FB" panose="020E0602020502020306" pitchFamily="34" charset="0"/>
              </a:rPr>
              <a:t> </a:t>
            </a:r>
            <a:r>
              <a:rPr lang="en-US" sz="5500" dirty="0" smtClean="0">
                <a:solidFill>
                  <a:schemeClr val="tx1">
                    <a:lumMod val="85000"/>
                    <a:lumOff val="15000"/>
                  </a:schemeClr>
                </a:solidFill>
                <a:latin typeface="Berlin Sans FB" panose="020E0602020502020306" pitchFamily="34" charset="0"/>
              </a:rPr>
              <a:t>Tea is also prepared in a special way:</a:t>
            </a:r>
            <a:r>
              <a:rPr lang="uk-UA" sz="5500" dirty="0" smtClean="0">
                <a:solidFill>
                  <a:schemeClr val="tx1">
                    <a:lumMod val="85000"/>
                    <a:lumOff val="15000"/>
                  </a:schemeClr>
                </a:solidFill>
                <a:latin typeface="Berlin Sans FB" panose="020E0602020502020306" pitchFamily="34" charset="0"/>
              </a:rPr>
              <a:t> </a:t>
            </a:r>
            <a:endParaRPr lang="en-US" sz="5500" dirty="0" smtClean="0">
              <a:solidFill>
                <a:schemeClr val="tx1">
                  <a:lumMod val="85000"/>
                  <a:lumOff val="15000"/>
                </a:schemeClr>
              </a:solidFill>
              <a:latin typeface="Berlin Sans FB" panose="020E0602020502020306" pitchFamily="34" charset="0"/>
            </a:endParaRPr>
          </a:p>
          <a:p>
            <a:pPr algn="ctr"/>
            <a:r>
              <a:rPr lang="uk-UA" sz="5500" dirty="0" smtClean="0">
                <a:solidFill>
                  <a:schemeClr val="tx1">
                    <a:lumMod val="85000"/>
                    <a:lumOff val="15000"/>
                  </a:schemeClr>
                </a:solidFill>
                <a:latin typeface="Berlin Sans FB" panose="020E0602020502020306" pitchFamily="34" charset="0"/>
              </a:rPr>
              <a:t>  1. </a:t>
            </a:r>
            <a:r>
              <a:rPr lang="en-US" sz="5500" dirty="0" smtClean="0">
                <a:solidFill>
                  <a:schemeClr val="tx1">
                    <a:lumMod val="85000"/>
                    <a:lumOff val="15000"/>
                  </a:schemeClr>
                </a:solidFill>
                <a:latin typeface="Berlin Sans FB" panose="020E0602020502020306" pitchFamily="34" charset="0"/>
              </a:rPr>
              <a:t>First, heat the kettle with a little boiling water.</a:t>
            </a:r>
          </a:p>
          <a:p>
            <a:pPr algn="ctr"/>
            <a:r>
              <a:rPr lang="uk-UA" sz="5500" dirty="0" smtClean="0">
                <a:solidFill>
                  <a:schemeClr val="tx1">
                    <a:lumMod val="85000"/>
                    <a:lumOff val="15000"/>
                  </a:schemeClr>
                </a:solidFill>
                <a:latin typeface="Berlin Sans FB" panose="020E0602020502020306" pitchFamily="34" charset="0"/>
              </a:rPr>
              <a:t>  2. </a:t>
            </a:r>
            <a:r>
              <a:rPr lang="en-US" sz="5500" dirty="0" smtClean="0">
                <a:solidFill>
                  <a:schemeClr val="tx1">
                    <a:lumMod val="85000"/>
                    <a:lumOff val="15000"/>
                  </a:schemeClr>
                </a:solidFill>
                <a:latin typeface="Berlin Sans FB" panose="020E0602020502020306" pitchFamily="34" charset="0"/>
              </a:rPr>
              <a:t>Then pour the tea into the kettle and pour</a:t>
            </a:r>
            <a:r>
              <a:rPr lang="uk-UA" sz="5500" dirty="0" smtClean="0">
                <a:solidFill>
                  <a:schemeClr val="tx1">
                    <a:lumMod val="85000"/>
                    <a:lumOff val="15000"/>
                  </a:schemeClr>
                </a:solidFill>
                <a:latin typeface="Berlin Sans FB" panose="020E0602020502020306" pitchFamily="34" charset="0"/>
              </a:rPr>
              <a:t>      </a:t>
            </a:r>
            <a:r>
              <a:rPr lang="en-US" sz="5500" dirty="0" smtClean="0">
                <a:solidFill>
                  <a:schemeClr val="tx1">
                    <a:lumMod val="85000"/>
                    <a:lumOff val="15000"/>
                  </a:schemeClr>
                </a:solidFill>
                <a:latin typeface="Berlin Sans FB" panose="020E0602020502020306" pitchFamily="34" charset="0"/>
              </a:rPr>
              <a:t>boiling water.</a:t>
            </a:r>
          </a:p>
          <a:p>
            <a:pPr algn="ctr"/>
            <a:r>
              <a:rPr lang="uk-UA" sz="5500" dirty="0" smtClean="0">
                <a:solidFill>
                  <a:schemeClr val="tx1">
                    <a:lumMod val="85000"/>
                    <a:lumOff val="15000"/>
                  </a:schemeClr>
                </a:solidFill>
                <a:latin typeface="Berlin Sans FB" panose="020E0602020502020306" pitchFamily="34" charset="0"/>
              </a:rPr>
              <a:t>  </a:t>
            </a:r>
            <a:r>
              <a:rPr lang="uk-UA" sz="5500" dirty="0" smtClean="0">
                <a:solidFill>
                  <a:schemeClr val="bg1"/>
                </a:solidFill>
                <a:latin typeface="Berlin Sans FB" panose="020E0602020502020306" pitchFamily="34" charset="0"/>
              </a:rPr>
              <a:t>3. </a:t>
            </a:r>
            <a:r>
              <a:rPr lang="en-US" sz="5500" dirty="0" smtClean="0">
                <a:solidFill>
                  <a:schemeClr val="bg1"/>
                </a:solidFill>
                <a:latin typeface="Berlin Sans FB" panose="020E0602020502020306" pitchFamily="34" charset="0"/>
              </a:rPr>
              <a:t>Let the tea </a:t>
            </a:r>
            <a:r>
              <a:rPr lang="en-US" sz="5500" dirty="0" smtClean="0">
                <a:solidFill>
                  <a:schemeClr val="tx1">
                    <a:lumMod val="85000"/>
                    <a:lumOff val="15000"/>
                  </a:schemeClr>
                </a:solidFill>
                <a:latin typeface="Berlin Sans FB" panose="020E0602020502020306" pitchFamily="34" charset="0"/>
              </a:rPr>
              <a:t>brew for a few minutes, </a:t>
            </a:r>
            <a:r>
              <a:rPr lang="en-US" sz="5500" dirty="0" smtClean="0">
                <a:solidFill>
                  <a:schemeClr val="bg1"/>
                </a:solidFill>
                <a:latin typeface="Berlin Sans FB" panose="020E0602020502020306" pitchFamily="34" charset="0"/>
              </a:rPr>
              <a:t>meanwhile</a:t>
            </a:r>
            <a:r>
              <a:rPr lang="en-US" sz="5500" dirty="0" smtClean="0">
                <a:solidFill>
                  <a:schemeClr val="tx1">
                    <a:lumMod val="85000"/>
                    <a:lumOff val="15000"/>
                  </a:schemeClr>
                </a:solidFill>
                <a:latin typeface="Berlin Sans FB" panose="020E0602020502020306" pitchFamily="34" charset="0"/>
              </a:rPr>
              <a:t> pour the milk into a cup.</a:t>
            </a:r>
          </a:p>
          <a:p>
            <a:pPr algn="ctr"/>
            <a:r>
              <a:rPr lang="uk-UA" sz="5500" dirty="0" smtClean="0">
                <a:solidFill>
                  <a:schemeClr val="tx1">
                    <a:lumMod val="85000"/>
                    <a:lumOff val="15000"/>
                  </a:schemeClr>
                </a:solidFill>
                <a:latin typeface="Berlin Sans FB" panose="020E0602020502020306" pitchFamily="34" charset="0"/>
              </a:rPr>
              <a:t>  4.</a:t>
            </a:r>
            <a:r>
              <a:rPr lang="en-US" sz="5500" dirty="0" smtClean="0">
                <a:solidFill>
                  <a:schemeClr val="tx1">
                    <a:lumMod val="85000"/>
                    <a:lumOff val="15000"/>
                  </a:schemeClr>
                </a:solidFill>
                <a:latin typeface="Berlin Sans FB" panose="020E0602020502020306" pitchFamily="34" charset="0"/>
              </a:rPr>
              <a:t>And only now add tea to the </a:t>
            </a:r>
            <a:r>
              <a:rPr lang="en-US" sz="1700" dirty="0" smtClean="0">
                <a:solidFill>
                  <a:schemeClr val="tx1">
                    <a:lumMod val="85000"/>
                    <a:lumOff val="15000"/>
                  </a:schemeClr>
                </a:solidFill>
                <a:latin typeface="Berlin Sans FB" panose="020E0602020502020306" pitchFamily="34" charset="0"/>
              </a:rPr>
              <a:t>cup.</a:t>
            </a:r>
            <a:endParaRPr lang="uk-UA" sz="1700" dirty="0" smtClean="0">
              <a:solidFill>
                <a:schemeClr val="tx1">
                  <a:lumMod val="85000"/>
                  <a:lumOff val="15000"/>
                </a:schemeClr>
              </a:solidFill>
              <a:latin typeface="Berlin Sans FB" panose="020E0602020502020306" pitchFamily="34" charset="0"/>
            </a:endParaRPr>
          </a:p>
        </p:txBody>
      </p:sp>
    </p:spTree>
    <p:extLst>
      <p:ext uri="{BB962C8B-B14F-4D97-AF65-F5344CB8AC3E}">
        <p14:creationId xmlns:p14="http://schemas.microsoft.com/office/powerpoint/2010/main" xmlns="" val="1549113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5066" y="0"/>
            <a:ext cx="12192000" cy="6858000"/>
          </a:xfrm>
        </p:spPr>
      </p:pic>
      <p:sp>
        <p:nvSpPr>
          <p:cNvPr id="2" name="Заголовок 1"/>
          <p:cNvSpPr>
            <a:spLocks noGrp="1"/>
          </p:cNvSpPr>
          <p:nvPr>
            <p:ph type="title"/>
          </p:nvPr>
        </p:nvSpPr>
        <p:spPr/>
        <p:txBody>
          <a:bodyPr>
            <a:normAutofit/>
          </a:bodyPr>
          <a:lstStyle/>
          <a:p>
            <a:pPr algn="ctr"/>
            <a:r>
              <a:rPr lang="en-US" dirty="0" smtClean="0">
                <a:latin typeface="Berlin Sans FB" panose="020E0602020502020306" pitchFamily="34" charset="0"/>
              </a:rPr>
              <a:t>Interesting facts about England:</a:t>
            </a:r>
            <a:endParaRPr lang="uk-UA" dirty="0"/>
          </a:p>
        </p:txBody>
      </p:sp>
      <p:sp>
        <p:nvSpPr>
          <p:cNvPr id="5" name="Прямоугольник 4"/>
          <p:cNvSpPr/>
          <p:nvPr/>
        </p:nvSpPr>
        <p:spPr>
          <a:xfrm>
            <a:off x="706543" y="2055813"/>
            <a:ext cx="10778913" cy="400110"/>
          </a:xfrm>
          <a:prstGeom prst="rect">
            <a:avLst/>
          </a:prstGeom>
        </p:spPr>
        <p:txBody>
          <a:bodyPr wrap="none">
            <a:spAutoFit/>
          </a:bodyPr>
          <a:lstStyle/>
          <a:p>
            <a:pPr marL="285750" indent="-285750">
              <a:buFont typeface="Arial" panose="020B0604020202020204" pitchFamily="34" charset="0"/>
              <a:buChar char="•"/>
            </a:pPr>
            <a:r>
              <a:rPr lang="en-US" sz="2000" dirty="0" smtClean="0">
                <a:latin typeface="Berlin Sans FB" panose="020E0602020502020306" pitchFamily="34" charset="0"/>
              </a:rPr>
              <a:t>England does not cover the entire territory of Europe's largest island - Britain, but only two-thirds</a:t>
            </a:r>
            <a:r>
              <a:rPr lang="en-US" dirty="0" smtClean="0"/>
              <a:t>.</a:t>
            </a:r>
            <a:endParaRPr lang="uk-UA" dirty="0"/>
          </a:p>
        </p:txBody>
      </p:sp>
      <p:sp>
        <p:nvSpPr>
          <p:cNvPr id="6" name="Прямоугольник 5"/>
          <p:cNvSpPr/>
          <p:nvPr/>
        </p:nvSpPr>
        <p:spPr>
          <a:xfrm>
            <a:off x="706543" y="2636382"/>
            <a:ext cx="8305800" cy="369332"/>
          </a:xfrm>
          <a:prstGeom prst="rect">
            <a:avLst/>
          </a:prstGeom>
        </p:spPr>
        <p:txBody>
          <a:bodyPr wrap="square">
            <a:spAutoFit/>
          </a:bodyPr>
          <a:lstStyle/>
          <a:p>
            <a:pPr marL="285750" indent="-285750">
              <a:buFont typeface="Arial" panose="020B0604020202020204" pitchFamily="34" charset="0"/>
              <a:buChar char="•"/>
            </a:pPr>
            <a:r>
              <a:rPr lang="en-US" dirty="0" smtClean="0">
                <a:solidFill>
                  <a:schemeClr val="bg1"/>
                </a:solidFill>
                <a:latin typeface="Berlin Sans FB" panose="020E0602020502020306" pitchFamily="34" charset="0"/>
              </a:rPr>
              <a:t>Until 1362, the official language of England was French.</a:t>
            </a:r>
            <a:endParaRPr lang="uk-UA" dirty="0">
              <a:solidFill>
                <a:schemeClr val="bg1"/>
              </a:solidFill>
            </a:endParaRPr>
          </a:p>
        </p:txBody>
      </p:sp>
      <p:sp>
        <p:nvSpPr>
          <p:cNvPr id="7" name="Прямоугольник 6"/>
          <p:cNvSpPr/>
          <p:nvPr/>
        </p:nvSpPr>
        <p:spPr>
          <a:xfrm>
            <a:off x="706543" y="3244334"/>
            <a:ext cx="8157298" cy="369332"/>
          </a:xfrm>
          <a:prstGeom prst="rect">
            <a:avLst/>
          </a:prstGeom>
        </p:spPr>
        <p:txBody>
          <a:bodyPr wrap="square">
            <a:spAutoFit/>
          </a:bodyPr>
          <a:lstStyle/>
          <a:p>
            <a:pPr marL="285750" indent="-285750">
              <a:buFont typeface="Arial" panose="020B0604020202020204" pitchFamily="34" charset="0"/>
              <a:buChar char="•"/>
            </a:pPr>
            <a:r>
              <a:rPr lang="en-US" dirty="0" smtClean="0">
                <a:solidFill>
                  <a:schemeClr val="bg1"/>
                </a:solidFill>
                <a:latin typeface="Berlin Sans FB" panose="020E0602020502020306" pitchFamily="34" charset="0"/>
              </a:rPr>
              <a:t>The British invented not only football, but also shoelaces</a:t>
            </a:r>
            <a:r>
              <a:rPr lang="en-US" dirty="0" smtClean="0">
                <a:latin typeface="Berlin Sans FB" panose="020E0602020502020306" pitchFamily="34" charset="0"/>
              </a:rPr>
              <a:t>.</a:t>
            </a:r>
            <a:endParaRPr lang="uk-UA" dirty="0"/>
          </a:p>
        </p:txBody>
      </p:sp>
      <p:sp>
        <p:nvSpPr>
          <p:cNvPr id="8" name="Прямоугольник 7"/>
          <p:cNvSpPr/>
          <p:nvPr/>
        </p:nvSpPr>
        <p:spPr>
          <a:xfrm>
            <a:off x="706542" y="3699948"/>
            <a:ext cx="11410391" cy="646331"/>
          </a:xfrm>
          <a:prstGeom prst="rect">
            <a:avLst/>
          </a:prstGeom>
        </p:spPr>
        <p:txBody>
          <a:bodyPr wrap="square">
            <a:spAutoFit/>
          </a:bodyPr>
          <a:lstStyle/>
          <a:p>
            <a:pPr marL="285750" indent="-285750">
              <a:buFont typeface="Arial" panose="020B0604020202020204" pitchFamily="34" charset="0"/>
              <a:buChar char="•"/>
            </a:pPr>
            <a:r>
              <a:rPr lang="en-US" dirty="0" smtClean="0">
                <a:solidFill>
                  <a:schemeClr val="tx1">
                    <a:lumMod val="95000"/>
                    <a:lumOff val="5000"/>
                  </a:schemeClr>
                </a:solidFill>
                <a:latin typeface="Berlin Sans FB" panose="020E0602020502020306" pitchFamily="34" charset="0"/>
              </a:rPr>
              <a:t>The Queen of England does not take any part in governing the country, but only symbolizes the power of the Constitutional Monarchy.</a:t>
            </a:r>
            <a:endParaRPr lang="uk-UA" dirty="0">
              <a:solidFill>
                <a:schemeClr val="tx1">
                  <a:lumMod val="95000"/>
                  <a:lumOff val="5000"/>
                </a:schemeClr>
              </a:solidFill>
            </a:endParaRPr>
          </a:p>
        </p:txBody>
      </p:sp>
      <p:sp>
        <p:nvSpPr>
          <p:cNvPr id="9" name="Прямоугольник 8"/>
          <p:cNvSpPr/>
          <p:nvPr/>
        </p:nvSpPr>
        <p:spPr>
          <a:xfrm>
            <a:off x="706543" y="4449425"/>
            <a:ext cx="10778912" cy="646331"/>
          </a:xfrm>
          <a:prstGeom prst="rect">
            <a:avLst/>
          </a:prstGeom>
        </p:spPr>
        <p:txBody>
          <a:bodyPr wrap="square">
            <a:spAutoFit/>
          </a:bodyPr>
          <a:lstStyle/>
          <a:p>
            <a:pPr marL="285750" indent="-285750">
              <a:buFont typeface="Arial" panose="020B0604020202020204" pitchFamily="34" charset="0"/>
              <a:buChar char="•"/>
            </a:pPr>
            <a:r>
              <a:rPr lang="en-US" dirty="0" smtClean="0">
                <a:latin typeface="Berlin Sans FB" panose="020E0602020502020306" pitchFamily="34" charset="0"/>
              </a:rPr>
              <a:t>The largest river in England - the Thames, has a length of over 300 km. Every year, on the last day of summer, rubber duck competitions are held here.</a:t>
            </a:r>
            <a:endParaRPr lang="uk-UA" dirty="0"/>
          </a:p>
        </p:txBody>
      </p:sp>
      <p:sp>
        <p:nvSpPr>
          <p:cNvPr id="10" name="Прямоугольник 9"/>
          <p:cNvSpPr/>
          <p:nvPr/>
        </p:nvSpPr>
        <p:spPr>
          <a:xfrm>
            <a:off x="706543" y="5198902"/>
            <a:ext cx="10628782" cy="646331"/>
          </a:xfrm>
          <a:prstGeom prst="rect">
            <a:avLst/>
          </a:prstGeom>
        </p:spPr>
        <p:txBody>
          <a:bodyPr wrap="square">
            <a:spAutoFit/>
          </a:bodyPr>
          <a:lstStyle/>
          <a:p>
            <a:pPr marL="285750" indent="-285750">
              <a:buFont typeface="Arial" panose="020B0604020202020204" pitchFamily="34" charset="0"/>
              <a:buChar char="•"/>
            </a:pPr>
            <a:r>
              <a:rPr lang="en-US" dirty="0" smtClean="0">
                <a:latin typeface="Berlin Sans FB" panose="020E0602020502020306" pitchFamily="34" charset="0"/>
              </a:rPr>
              <a:t>22 white swans living on the Thames, as well as noble fish species in all waters of England belong to the Queen.</a:t>
            </a:r>
            <a:endParaRPr lang="uk-UA" dirty="0"/>
          </a:p>
        </p:txBody>
      </p:sp>
    </p:spTree>
    <p:extLst>
      <p:ext uri="{BB962C8B-B14F-4D97-AF65-F5344CB8AC3E}">
        <p14:creationId xmlns:p14="http://schemas.microsoft.com/office/powerpoint/2010/main" xmlns="" val="476711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
        <p:nvSpPr>
          <p:cNvPr id="2" name="Заголовок 1"/>
          <p:cNvSpPr>
            <a:spLocks noGrp="1"/>
          </p:cNvSpPr>
          <p:nvPr>
            <p:ph type="title"/>
          </p:nvPr>
        </p:nvSpPr>
        <p:spPr>
          <a:xfrm>
            <a:off x="699655" y="254288"/>
            <a:ext cx="10515600" cy="1325563"/>
          </a:xfrm>
        </p:spPr>
        <p:txBody>
          <a:bodyPr>
            <a:normAutofit fontScale="90000"/>
          </a:bodyPr>
          <a:lstStyle/>
          <a:p>
            <a:pPr algn="ctr"/>
            <a:r>
              <a:rPr lang="en-US" dirty="0" smtClean="0">
                <a:latin typeface="Book Antiqua" panose="02040602050305030304" pitchFamily="18" charset="0"/>
              </a:rPr>
              <a:t>Thanks for watching ♡</a:t>
            </a:r>
            <a:br>
              <a:rPr lang="en-US" dirty="0" smtClean="0">
                <a:latin typeface="Book Antiqua" panose="02040602050305030304" pitchFamily="18" charset="0"/>
              </a:rPr>
            </a:br>
            <a:r>
              <a:rPr lang="en-US" dirty="0" smtClean="0">
                <a:latin typeface="Book Antiqua" panose="02040602050305030304" pitchFamily="18" charset="0"/>
              </a:rPr>
              <a:t>I hope you learned something new for yourself!</a:t>
            </a:r>
            <a:endParaRPr lang="uk-UA" dirty="0">
              <a:latin typeface="Book Antiqua" panose="02040602050305030304" pitchFamily="18" charset="0"/>
            </a:endParaRPr>
          </a:p>
        </p:txBody>
      </p:sp>
    </p:spTree>
    <p:extLst>
      <p:ext uri="{BB962C8B-B14F-4D97-AF65-F5344CB8AC3E}">
        <p14:creationId xmlns:p14="http://schemas.microsoft.com/office/powerpoint/2010/main" xmlns="" val="19920178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304</Words>
  <Application>Microsoft Office PowerPoint</Application>
  <PresentationFormat>Произвольный</PresentationFormat>
  <Paragraphs>20</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England</vt:lpstr>
      <vt:lpstr>What is England?</vt:lpstr>
      <vt:lpstr>About the world-famous "English tea party"</vt:lpstr>
      <vt:lpstr>Rules and traditions of tea party  English tea is not just a tea snack. Over the years, this tradition has acquired its own rules and etiquette, which must be followed during tea party. First there is the preparation for tea party: </vt:lpstr>
      <vt:lpstr>Interesting facts about England:</vt:lpstr>
      <vt:lpstr>Thanks for watching ♡ I hope you learned something new for yourself!</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England</dc:title>
  <dc:creator>Windows User</dc:creator>
  <cp:lastModifiedBy>svet</cp:lastModifiedBy>
  <cp:revision>9</cp:revision>
  <dcterms:created xsi:type="dcterms:W3CDTF">2022-04-21T11:33:57Z</dcterms:created>
  <dcterms:modified xsi:type="dcterms:W3CDTF">2022-04-22T08:40:12Z</dcterms:modified>
</cp:coreProperties>
</file>