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2" r:id="rId9"/>
    <p:sldId id="263" r:id="rId10"/>
    <p:sldId id="275" r:id="rId11"/>
    <p:sldId id="276" r:id="rId12"/>
    <p:sldId id="277" r:id="rId13"/>
    <p:sldId id="265" r:id="rId14"/>
    <p:sldId id="27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7D7"/>
    <a:srgbClr val="E28C4C"/>
    <a:srgbClr val="EEF236"/>
    <a:srgbClr val="66FF33"/>
    <a:srgbClr val="24943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02014-D38A-4CED-9050-1F1AF7CDFA0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CAB9388-4D07-47DF-A135-5698766703D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Критичні питання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9CB47-9D15-4F14-BB23-149C5E431F36}" type="parTrans" cxnId="{F1C40A71-A2A2-4DC2-9AF2-0E32874AE7E4}">
      <dgm:prSet/>
      <dgm:spPr/>
      <dgm:t>
        <a:bodyPr/>
        <a:lstStyle/>
        <a:p>
          <a:endParaRPr lang="uk-UA"/>
        </a:p>
      </dgm:t>
    </dgm:pt>
    <dgm:pt modelId="{DB12D2CC-7E62-407A-81C9-9A257E2470DD}" type="sibTrans" cxnId="{F1C40A71-A2A2-4DC2-9AF2-0E32874AE7E4}">
      <dgm:prSet custT="1"/>
      <dgm:spPr>
        <a:solidFill>
          <a:srgbClr val="B277D7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Базовий аналіз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69A10-4212-44D4-B8B5-BC791A2EF1C2}">
      <dgm:prSet phldrT="[Текст]"/>
      <dgm:spPr/>
      <dgm:t>
        <a:bodyPr/>
        <a:lstStyle/>
        <a:p>
          <a:endParaRPr lang="uk-UA" dirty="0"/>
        </a:p>
      </dgm:t>
    </dgm:pt>
    <dgm:pt modelId="{886E9138-DFD6-495A-9C32-D8EA20243D94}" type="parTrans" cxnId="{CC451756-73BF-47E5-A9EE-2DEA6819E87D}">
      <dgm:prSet/>
      <dgm:spPr/>
      <dgm:t>
        <a:bodyPr/>
        <a:lstStyle/>
        <a:p>
          <a:endParaRPr lang="uk-UA"/>
        </a:p>
      </dgm:t>
    </dgm:pt>
    <dgm:pt modelId="{B99CFBE4-EC5E-4ACF-8F3F-4AAD27545356}" type="sibTrans" cxnId="{CC451756-73BF-47E5-A9EE-2DEA6819E87D}">
      <dgm:prSet/>
      <dgm:spPr/>
      <dgm:t>
        <a:bodyPr/>
        <a:lstStyle/>
        <a:p>
          <a:endParaRPr lang="uk-UA"/>
        </a:p>
      </dgm:t>
    </dgm:pt>
    <dgm:pt modelId="{ED69EECD-4482-454F-B2F0-9F2CA57E1329}">
      <dgm:prSet phldrT="[Текст]" custT="1"/>
      <dgm:spPr>
        <a:solidFill>
          <a:srgbClr val="66FF3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SWOT-</a:t>
          </a:r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8B12C-3424-40E7-9F14-54C8587DE040}" type="parTrans" cxnId="{0F064422-1F1B-44E8-90A2-387B42FDE357}">
      <dgm:prSet/>
      <dgm:spPr/>
      <dgm:t>
        <a:bodyPr/>
        <a:lstStyle/>
        <a:p>
          <a:endParaRPr lang="uk-UA"/>
        </a:p>
      </dgm:t>
    </dgm:pt>
    <dgm:pt modelId="{EF01633D-C4AF-4724-B7D4-F88CA755206D}" type="sibTrans" cxnId="{0F064422-1F1B-44E8-90A2-387B42FDE357}">
      <dgm:prSet/>
      <dgm:spPr>
        <a:solidFill>
          <a:srgbClr val="EEF236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Стратегічне бачення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37576-9D46-444F-A16F-8F5BA04EA6FC}">
      <dgm:prSet phldrT="[Текст]"/>
      <dgm:spPr/>
      <dgm:t>
        <a:bodyPr/>
        <a:lstStyle/>
        <a:p>
          <a:endParaRPr lang="uk-UA" dirty="0"/>
        </a:p>
      </dgm:t>
    </dgm:pt>
    <dgm:pt modelId="{1015BA1C-C155-466C-A8B3-6F1258F8B7B7}" type="parTrans" cxnId="{B3BCA0B0-55F7-4BC1-A374-4B93B809FB71}">
      <dgm:prSet/>
      <dgm:spPr/>
      <dgm:t>
        <a:bodyPr/>
        <a:lstStyle/>
        <a:p>
          <a:endParaRPr lang="uk-UA"/>
        </a:p>
      </dgm:t>
    </dgm:pt>
    <dgm:pt modelId="{1F251B9A-EF39-4EFD-B956-6AB2BF311FD6}" type="sibTrans" cxnId="{B3BCA0B0-55F7-4BC1-A374-4B93B809FB71}">
      <dgm:prSet/>
      <dgm:spPr/>
      <dgm:t>
        <a:bodyPr/>
        <a:lstStyle/>
        <a:p>
          <a:endParaRPr lang="uk-UA"/>
        </a:p>
      </dgm:t>
    </dgm:pt>
    <dgm:pt modelId="{21D33FED-7C5F-498A-AF53-B623F67E7DBB}">
      <dgm:prSet phldrT="[Текст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плану та моніторинг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9A21D-1816-46F8-8F4E-0E91AADCD8AE}" type="parTrans" cxnId="{753E0A5C-BB6F-45E4-BE7E-7D4DC5C2A316}">
      <dgm:prSet/>
      <dgm:spPr/>
      <dgm:t>
        <a:bodyPr/>
        <a:lstStyle/>
        <a:p>
          <a:endParaRPr lang="uk-UA"/>
        </a:p>
      </dgm:t>
    </dgm:pt>
    <dgm:pt modelId="{1FF9F65C-5DFB-4AA6-B7A9-BE8AA3A314AC}" type="sibTrans" cxnId="{753E0A5C-BB6F-45E4-BE7E-7D4DC5C2A316}">
      <dgm:prSet custT="1"/>
      <dgm:spPr>
        <a:solidFill>
          <a:srgbClr val="E28C4C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дій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C4ED7-E13B-48F3-B33F-53CF58178D81}">
      <dgm:prSet phldrT="[Текст]" phldr="1"/>
      <dgm:spPr/>
      <dgm:t>
        <a:bodyPr/>
        <a:lstStyle/>
        <a:p>
          <a:endParaRPr lang="uk-UA" dirty="0"/>
        </a:p>
      </dgm:t>
    </dgm:pt>
    <dgm:pt modelId="{07D4A9B0-E115-475F-AEDF-93C6AD8BB881}" type="parTrans" cxnId="{8EAD708C-4595-4C3E-86DE-A007E6141811}">
      <dgm:prSet/>
      <dgm:spPr/>
      <dgm:t>
        <a:bodyPr/>
        <a:lstStyle/>
        <a:p>
          <a:endParaRPr lang="uk-UA"/>
        </a:p>
      </dgm:t>
    </dgm:pt>
    <dgm:pt modelId="{A3F36961-E7DE-4B7D-BFD9-2784452C5108}" type="sibTrans" cxnId="{8EAD708C-4595-4C3E-86DE-A007E6141811}">
      <dgm:prSet/>
      <dgm:spPr/>
      <dgm:t>
        <a:bodyPr/>
        <a:lstStyle/>
        <a:p>
          <a:endParaRPr lang="uk-UA"/>
        </a:p>
      </dgm:t>
    </dgm:pt>
    <dgm:pt modelId="{51D173B3-7377-42F5-A43B-7FF148A1E46F}" type="pres">
      <dgm:prSet presAssocID="{AF302014-D38A-4CED-9050-1F1AF7CDFA0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C4189F8-F424-4EB3-A134-7BAE265F85FA}" type="pres">
      <dgm:prSet presAssocID="{3CAB9388-4D07-47DF-A135-5698766703D9}" presName="composite" presStyleCnt="0"/>
      <dgm:spPr/>
    </dgm:pt>
    <dgm:pt modelId="{46EF56B0-77EF-45A4-A9AA-956DAC5E51B6}" type="pres">
      <dgm:prSet presAssocID="{3CAB9388-4D07-47DF-A135-5698766703D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8ACBEA-1767-45C6-B76A-BDB72D9CE6C5}" type="pres">
      <dgm:prSet presAssocID="{3CAB9388-4D07-47DF-A135-5698766703D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7962DA-41D9-44B2-8CF3-E99D71FB6661}" type="pres">
      <dgm:prSet presAssocID="{3CAB9388-4D07-47DF-A135-5698766703D9}" presName="BalanceSpacing" presStyleCnt="0"/>
      <dgm:spPr/>
    </dgm:pt>
    <dgm:pt modelId="{1BA2926B-36CF-456C-A66A-DFC51372B7EE}" type="pres">
      <dgm:prSet presAssocID="{3CAB9388-4D07-47DF-A135-5698766703D9}" presName="BalanceSpacing1" presStyleCnt="0"/>
      <dgm:spPr/>
    </dgm:pt>
    <dgm:pt modelId="{F9AE9A37-F974-4AD9-864E-89A513711E71}" type="pres">
      <dgm:prSet presAssocID="{DB12D2CC-7E62-407A-81C9-9A257E2470DD}" presName="Accent1Text" presStyleLbl="node1" presStyleIdx="1" presStyleCnt="6"/>
      <dgm:spPr/>
      <dgm:t>
        <a:bodyPr/>
        <a:lstStyle/>
        <a:p>
          <a:endParaRPr lang="uk-UA"/>
        </a:p>
      </dgm:t>
    </dgm:pt>
    <dgm:pt modelId="{258B2A0E-6A76-436E-A477-670EB8CF47A7}" type="pres">
      <dgm:prSet presAssocID="{DB12D2CC-7E62-407A-81C9-9A257E2470DD}" presName="spaceBetweenRectangles" presStyleCnt="0"/>
      <dgm:spPr/>
    </dgm:pt>
    <dgm:pt modelId="{B6268E2F-F1BA-410A-99AD-847731F7EA93}" type="pres">
      <dgm:prSet presAssocID="{ED69EECD-4482-454F-B2F0-9F2CA57E1329}" presName="composite" presStyleCnt="0"/>
      <dgm:spPr/>
    </dgm:pt>
    <dgm:pt modelId="{2B6DA7DF-95DA-4CC7-95B0-5B949D8CB2FA}" type="pres">
      <dgm:prSet presAssocID="{ED69EECD-4482-454F-B2F0-9F2CA57E132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386E6A-4EF2-4702-8238-400F27655EE5}" type="pres">
      <dgm:prSet presAssocID="{ED69EECD-4482-454F-B2F0-9F2CA57E132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518516-AAD7-40E9-9DE0-0F4C25014E9D}" type="pres">
      <dgm:prSet presAssocID="{ED69EECD-4482-454F-B2F0-9F2CA57E1329}" presName="BalanceSpacing" presStyleCnt="0"/>
      <dgm:spPr/>
    </dgm:pt>
    <dgm:pt modelId="{E548C945-D8AC-4BEB-A133-FC6A060D162D}" type="pres">
      <dgm:prSet presAssocID="{ED69EECD-4482-454F-B2F0-9F2CA57E1329}" presName="BalanceSpacing1" presStyleCnt="0"/>
      <dgm:spPr/>
    </dgm:pt>
    <dgm:pt modelId="{40B90374-B354-4236-B4EA-019DB9E547BB}" type="pres">
      <dgm:prSet presAssocID="{EF01633D-C4AF-4724-B7D4-F88CA755206D}" presName="Accent1Text" presStyleLbl="node1" presStyleIdx="3" presStyleCnt="6"/>
      <dgm:spPr/>
      <dgm:t>
        <a:bodyPr/>
        <a:lstStyle/>
        <a:p>
          <a:endParaRPr lang="uk-UA"/>
        </a:p>
      </dgm:t>
    </dgm:pt>
    <dgm:pt modelId="{136F3D87-D649-4773-B6D1-524C6C6198B8}" type="pres">
      <dgm:prSet presAssocID="{EF01633D-C4AF-4724-B7D4-F88CA755206D}" presName="spaceBetweenRectangles" presStyleCnt="0"/>
      <dgm:spPr/>
    </dgm:pt>
    <dgm:pt modelId="{67323BA6-4A36-46F6-A19B-7FDDC2C83A09}" type="pres">
      <dgm:prSet presAssocID="{21D33FED-7C5F-498A-AF53-B623F67E7DBB}" presName="composite" presStyleCnt="0"/>
      <dgm:spPr/>
    </dgm:pt>
    <dgm:pt modelId="{B3B214A8-2BB1-46B9-B123-1C709BF8DDD9}" type="pres">
      <dgm:prSet presAssocID="{21D33FED-7C5F-498A-AF53-B623F67E7DB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2BCD29-94F0-4B00-A45F-7618FDEDEDFF}" type="pres">
      <dgm:prSet presAssocID="{21D33FED-7C5F-498A-AF53-B623F67E7DB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EC76D3-2D1E-47E9-97C4-E381494ECC1F}" type="pres">
      <dgm:prSet presAssocID="{21D33FED-7C5F-498A-AF53-B623F67E7DBB}" presName="BalanceSpacing" presStyleCnt="0"/>
      <dgm:spPr/>
    </dgm:pt>
    <dgm:pt modelId="{CB7509AE-E892-4C73-AB59-DA1416C8FBDB}" type="pres">
      <dgm:prSet presAssocID="{21D33FED-7C5F-498A-AF53-B623F67E7DBB}" presName="BalanceSpacing1" presStyleCnt="0"/>
      <dgm:spPr/>
    </dgm:pt>
    <dgm:pt modelId="{70B55A55-7AD6-41CB-83BC-41EF29EEA0FC}" type="pres">
      <dgm:prSet presAssocID="{1FF9F65C-5DFB-4AA6-B7A9-BE8AA3A314AC}" presName="Accent1Text" presStyleLbl="node1" presStyleIdx="5" presStyleCnt="6"/>
      <dgm:spPr/>
      <dgm:t>
        <a:bodyPr/>
        <a:lstStyle/>
        <a:p>
          <a:endParaRPr lang="uk-UA"/>
        </a:p>
      </dgm:t>
    </dgm:pt>
  </dgm:ptLst>
  <dgm:cxnLst>
    <dgm:cxn modelId="{9BEA5353-3FB8-458B-9C60-269180E4EC71}" type="presOf" srcId="{3CAB9388-4D07-47DF-A135-5698766703D9}" destId="{46EF56B0-77EF-45A4-A9AA-956DAC5E51B6}" srcOrd="0" destOrd="0" presId="urn:microsoft.com/office/officeart/2008/layout/AlternatingHexagons"/>
    <dgm:cxn modelId="{2EE35A7D-D189-49FF-9C36-047A9AD3A826}" type="presOf" srcId="{F6869A10-4212-44D4-B8B5-BC791A2EF1C2}" destId="{128ACBEA-1767-45C6-B76A-BDB72D9CE6C5}" srcOrd="0" destOrd="0" presId="urn:microsoft.com/office/officeart/2008/layout/AlternatingHexagons"/>
    <dgm:cxn modelId="{1A6F8E3F-BEE9-40CC-AB52-EAE2B5E90112}" type="presOf" srcId="{21D33FED-7C5F-498A-AF53-B623F67E7DBB}" destId="{B3B214A8-2BB1-46B9-B123-1C709BF8DDD9}" srcOrd="0" destOrd="0" presId="urn:microsoft.com/office/officeart/2008/layout/AlternatingHexagons"/>
    <dgm:cxn modelId="{CC451756-73BF-47E5-A9EE-2DEA6819E87D}" srcId="{3CAB9388-4D07-47DF-A135-5698766703D9}" destId="{F6869A10-4212-44D4-B8B5-BC791A2EF1C2}" srcOrd="0" destOrd="0" parTransId="{886E9138-DFD6-495A-9C32-D8EA20243D94}" sibTransId="{B99CFBE4-EC5E-4ACF-8F3F-4AAD27545356}"/>
    <dgm:cxn modelId="{0F064422-1F1B-44E8-90A2-387B42FDE357}" srcId="{AF302014-D38A-4CED-9050-1F1AF7CDFA01}" destId="{ED69EECD-4482-454F-B2F0-9F2CA57E1329}" srcOrd="1" destOrd="0" parTransId="{B708B12C-3424-40E7-9F14-54C8587DE040}" sibTransId="{EF01633D-C4AF-4724-B7D4-F88CA755206D}"/>
    <dgm:cxn modelId="{54F9BA98-6759-4225-BE73-E216F9259425}" type="presOf" srcId="{EF01633D-C4AF-4724-B7D4-F88CA755206D}" destId="{40B90374-B354-4236-B4EA-019DB9E547BB}" srcOrd="0" destOrd="0" presId="urn:microsoft.com/office/officeart/2008/layout/AlternatingHexagons"/>
    <dgm:cxn modelId="{6A1495BA-0745-44E5-AC6B-F4E29A03DEE7}" type="presOf" srcId="{AF302014-D38A-4CED-9050-1F1AF7CDFA01}" destId="{51D173B3-7377-42F5-A43B-7FF148A1E46F}" srcOrd="0" destOrd="0" presId="urn:microsoft.com/office/officeart/2008/layout/AlternatingHexagons"/>
    <dgm:cxn modelId="{F6A8A7BF-8A62-431E-8E01-15DE716B5B3F}" type="presOf" srcId="{0ACC4ED7-E13B-48F3-B33F-53CF58178D81}" destId="{412BCD29-94F0-4B00-A45F-7618FDEDEDFF}" srcOrd="0" destOrd="0" presId="urn:microsoft.com/office/officeart/2008/layout/AlternatingHexagons"/>
    <dgm:cxn modelId="{F1C40A71-A2A2-4DC2-9AF2-0E32874AE7E4}" srcId="{AF302014-D38A-4CED-9050-1F1AF7CDFA01}" destId="{3CAB9388-4D07-47DF-A135-5698766703D9}" srcOrd="0" destOrd="0" parTransId="{2EA9CB47-9D15-4F14-BB23-149C5E431F36}" sibTransId="{DB12D2CC-7E62-407A-81C9-9A257E2470DD}"/>
    <dgm:cxn modelId="{72611097-04D1-4D7C-ADCF-C0EEBEFCC989}" type="presOf" srcId="{56737576-9D46-444F-A16F-8F5BA04EA6FC}" destId="{7F386E6A-4EF2-4702-8238-400F27655EE5}" srcOrd="0" destOrd="0" presId="urn:microsoft.com/office/officeart/2008/layout/AlternatingHexagons"/>
    <dgm:cxn modelId="{753E0A5C-BB6F-45E4-BE7E-7D4DC5C2A316}" srcId="{AF302014-D38A-4CED-9050-1F1AF7CDFA01}" destId="{21D33FED-7C5F-498A-AF53-B623F67E7DBB}" srcOrd="2" destOrd="0" parTransId="{D309A21D-1816-46F8-8F4E-0E91AADCD8AE}" sibTransId="{1FF9F65C-5DFB-4AA6-B7A9-BE8AA3A314AC}"/>
    <dgm:cxn modelId="{3E06BD69-5BBE-41B7-B89B-0950366BA8B0}" type="presOf" srcId="{DB12D2CC-7E62-407A-81C9-9A257E2470DD}" destId="{F9AE9A37-F974-4AD9-864E-89A513711E71}" srcOrd="0" destOrd="0" presId="urn:microsoft.com/office/officeart/2008/layout/AlternatingHexagons"/>
    <dgm:cxn modelId="{8EAD708C-4595-4C3E-86DE-A007E6141811}" srcId="{21D33FED-7C5F-498A-AF53-B623F67E7DBB}" destId="{0ACC4ED7-E13B-48F3-B33F-53CF58178D81}" srcOrd="0" destOrd="0" parTransId="{07D4A9B0-E115-475F-AEDF-93C6AD8BB881}" sibTransId="{A3F36961-E7DE-4B7D-BFD9-2784452C5108}"/>
    <dgm:cxn modelId="{B3BCA0B0-55F7-4BC1-A374-4B93B809FB71}" srcId="{ED69EECD-4482-454F-B2F0-9F2CA57E1329}" destId="{56737576-9D46-444F-A16F-8F5BA04EA6FC}" srcOrd="0" destOrd="0" parTransId="{1015BA1C-C155-466C-A8B3-6F1258F8B7B7}" sibTransId="{1F251B9A-EF39-4EFD-B956-6AB2BF311FD6}"/>
    <dgm:cxn modelId="{D6687F52-1A84-4DBD-9A81-C4D944793CFA}" type="presOf" srcId="{ED69EECD-4482-454F-B2F0-9F2CA57E1329}" destId="{2B6DA7DF-95DA-4CC7-95B0-5B949D8CB2FA}" srcOrd="0" destOrd="0" presId="urn:microsoft.com/office/officeart/2008/layout/AlternatingHexagons"/>
    <dgm:cxn modelId="{99BF2E22-0E32-487F-8FA6-915DB803E0C3}" type="presOf" srcId="{1FF9F65C-5DFB-4AA6-B7A9-BE8AA3A314AC}" destId="{70B55A55-7AD6-41CB-83BC-41EF29EEA0FC}" srcOrd="0" destOrd="0" presId="urn:microsoft.com/office/officeart/2008/layout/AlternatingHexagons"/>
    <dgm:cxn modelId="{97FEB3A9-DFDF-4513-B937-00698ED07AAE}" type="presParOf" srcId="{51D173B3-7377-42F5-A43B-7FF148A1E46F}" destId="{DC4189F8-F424-4EB3-A134-7BAE265F85FA}" srcOrd="0" destOrd="0" presId="urn:microsoft.com/office/officeart/2008/layout/AlternatingHexagons"/>
    <dgm:cxn modelId="{542BEFD7-6102-42DE-9F8F-4A26BDAF6549}" type="presParOf" srcId="{DC4189F8-F424-4EB3-A134-7BAE265F85FA}" destId="{46EF56B0-77EF-45A4-A9AA-956DAC5E51B6}" srcOrd="0" destOrd="0" presId="urn:microsoft.com/office/officeart/2008/layout/AlternatingHexagons"/>
    <dgm:cxn modelId="{8B489140-8518-4390-A940-BBB7263F5083}" type="presParOf" srcId="{DC4189F8-F424-4EB3-A134-7BAE265F85FA}" destId="{128ACBEA-1767-45C6-B76A-BDB72D9CE6C5}" srcOrd="1" destOrd="0" presId="urn:microsoft.com/office/officeart/2008/layout/AlternatingHexagons"/>
    <dgm:cxn modelId="{7B3F96F2-80D3-455B-B790-C948ADECBB48}" type="presParOf" srcId="{DC4189F8-F424-4EB3-A134-7BAE265F85FA}" destId="{097962DA-41D9-44B2-8CF3-E99D71FB6661}" srcOrd="2" destOrd="0" presId="urn:microsoft.com/office/officeart/2008/layout/AlternatingHexagons"/>
    <dgm:cxn modelId="{97824E0E-8E67-497A-A711-25B5FCB8DE14}" type="presParOf" srcId="{DC4189F8-F424-4EB3-A134-7BAE265F85FA}" destId="{1BA2926B-36CF-456C-A66A-DFC51372B7EE}" srcOrd="3" destOrd="0" presId="urn:microsoft.com/office/officeart/2008/layout/AlternatingHexagons"/>
    <dgm:cxn modelId="{F3C6438C-7D61-4E3B-A290-E5A6ACA35949}" type="presParOf" srcId="{DC4189F8-F424-4EB3-A134-7BAE265F85FA}" destId="{F9AE9A37-F974-4AD9-864E-89A513711E71}" srcOrd="4" destOrd="0" presId="urn:microsoft.com/office/officeart/2008/layout/AlternatingHexagons"/>
    <dgm:cxn modelId="{995241FA-DFC5-4727-8100-3132A62E7FBF}" type="presParOf" srcId="{51D173B3-7377-42F5-A43B-7FF148A1E46F}" destId="{258B2A0E-6A76-436E-A477-670EB8CF47A7}" srcOrd="1" destOrd="0" presId="urn:microsoft.com/office/officeart/2008/layout/AlternatingHexagons"/>
    <dgm:cxn modelId="{2CE8410B-0922-4641-8758-4B652172DAA4}" type="presParOf" srcId="{51D173B3-7377-42F5-A43B-7FF148A1E46F}" destId="{B6268E2F-F1BA-410A-99AD-847731F7EA93}" srcOrd="2" destOrd="0" presId="urn:microsoft.com/office/officeart/2008/layout/AlternatingHexagons"/>
    <dgm:cxn modelId="{A2A42A10-F7D8-4C94-8939-8B4F4EC0F12B}" type="presParOf" srcId="{B6268E2F-F1BA-410A-99AD-847731F7EA93}" destId="{2B6DA7DF-95DA-4CC7-95B0-5B949D8CB2FA}" srcOrd="0" destOrd="0" presId="urn:microsoft.com/office/officeart/2008/layout/AlternatingHexagons"/>
    <dgm:cxn modelId="{DA4DEC52-F7FB-473E-8736-4F82FAC5023D}" type="presParOf" srcId="{B6268E2F-F1BA-410A-99AD-847731F7EA93}" destId="{7F386E6A-4EF2-4702-8238-400F27655EE5}" srcOrd="1" destOrd="0" presId="urn:microsoft.com/office/officeart/2008/layout/AlternatingHexagons"/>
    <dgm:cxn modelId="{BABD4A59-43EF-403B-B587-C7F3E1B915FD}" type="presParOf" srcId="{B6268E2F-F1BA-410A-99AD-847731F7EA93}" destId="{B5518516-AAD7-40E9-9DE0-0F4C25014E9D}" srcOrd="2" destOrd="0" presId="urn:microsoft.com/office/officeart/2008/layout/AlternatingHexagons"/>
    <dgm:cxn modelId="{7F4D1447-27F6-488E-900F-05C7AA11DDEB}" type="presParOf" srcId="{B6268E2F-F1BA-410A-99AD-847731F7EA93}" destId="{E548C945-D8AC-4BEB-A133-FC6A060D162D}" srcOrd="3" destOrd="0" presId="urn:microsoft.com/office/officeart/2008/layout/AlternatingHexagons"/>
    <dgm:cxn modelId="{7D95C25F-FE8E-453D-AFFD-F0556792B1D1}" type="presParOf" srcId="{B6268E2F-F1BA-410A-99AD-847731F7EA93}" destId="{40B90374-B354-4236-B4EA-019DB9E547BB}" srcOrd="4" destOrd="0" presId="urn:microsoft.com/office/officeart/2008/layout/AlternatingHexagons"/>
    <dgm:cxn modelId="{D0CCEC71-4E04-4C7D-8D53-5A7FB8530EF4}" type="presParOf" srcId="{51D173B3-7377-42F5-A43B-7FF148A1E46F}" destId="{136F3D87-D649-4773-B6D1-524C6C6198B8}" srcOrd="3" destOrd="0" presId="urn:microsoft.com/office/officeart/2008/layout/AlternatingHexagons"/>
    <dgm:cxn modelId="{BCEEC494-DB31-4658-A5BA-7B85FBD42885}" type="presParOf" srcId="{51D173B3-7377-42F5-A43B-7FF148A1E46F}" destId="{67323BA6-4A36-46F6-A19B-7FDDC2C83A09}" srcOrd="4" destOrd="0" presId="urn:microsoft.com/office/officeart/2008/layout/AlternatingHexagons"/>
    <dgm:cxn modelId="{2CBDC13E-822E-403A-9A27-A7E047E3BAF6}" type="presParOf" srcId="{67323BA6-4A36-46F6-A19B-7FDDC2C83A09}" destId="{B3B214A8-2BB1-46B9-B123-1C709BF8DDD9}" srcOrd="0" destOrd="0" presId="urn:microsoft.com/office/officeart/2008/layout/AlternatingHexagons"/>
    <dgm:cxn modelId="{57EE5E08-45FA-46C3-AA8F-457729039017}" type="presParOf" srcId="{67323BA6-4A36-46F6-A19B-7FDDC2C83A09}" destId="{412BCD29-94F0-4B00-A45F-7618FDEDEDFF}" srcOrd="1" destOrd="0" presId="urn:microsoft.com/office/officeart/2008/layout/AlternatingHexagons"/>
    <dgm:cxn modelId="{3428F7E3-6648-455A-AAA1-50DB56A37143}" type="presParOf" srcId="{67323BA6-4A36-46F6-A19B-7FDDC2C83A09}" destId="{98EC76D3-2D1E-47E9-97C4-E381494ECC1F}" srcOrd="2" destOrd="0" presId="urn:microsoft.com/office/officeart/2008/layout/AlternatingHexagons"/>
    <dgm:cxn modelId="{E1C27BD0-18F4-4F01-B58C-96351946B964}" type="presParOf" srcId="{67323BA6-4A36-46F6-A19B-7FDDC2C83A09}" destId="{CB7509AE-E892-4C73-AB59-DA1416C8FBDB}" srcOrd="3" destOrd="0" presId="urn:microsoft.com/office/officeart/2008/layout/AlternatingHexagons"/>
    <dgm:cxn modelId="{D364E8A7-78C3-4EFE-9927-CB37CB26A63D}" type="presParOf" srcId="{67323BA6-4A36-46F6-A19B-7FDDC2C83A09}" destId="{70B55A55-7AD6-41CB-83BC-41EF29EEA0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56B0-77EF-45A4-A9AA-956DAC5E51B6}">
      <dsp:nvSpPr>
        <dsp:cNvPr id="0" name=""/>
        <dsp:cNvSpPr/>
      </dsp:nvSpPr>
      <dsp:spPr>
        <a:xfrm rot="5400000">
          <a:off x="3470595" y="98262"/>
          <a:ext cx="1506261" cy="1310447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Критичні питання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72713" y="235081"/>
        <a:ext cx="902025" cy="1036809"/>
      </dsp:txXfrm>
    </dsp:sp>
    <dsp:sp modelId="{128ACBEA-1767-45C6-B76A-BDB72D9CE6C5}">
      <dsp:nvSpPr>
        <dsp:cNvPr id="0" name=""/>
        <dsp:cNvSpPr/>
      </dsp:nvSpPr>
      <dsp:spPr>
        <a:xfrm>
          <a:off x="4918714" y="301607"/>
          <a:ext cx="1680987" cy="90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4918714" y="301607"/>
        <a:ext cx="1680987" cy="903756"/>
      </dsp:txXfrm>
    </dsp:sp>
    <dsp:sp modelId="{F9AE9A37-F974-4AD9-864E-89A513711E71}">
      <dsp:nvSpPr>
        <dsp:cNvPr id="0" name=""/>
        <dsp:cNvSpPr/>
      </dsp:nvSpPr>
      <dsp:spPr>
        <a:xfrm rot="5400000">
          <a:off x="2055312" y="98262"/>
          <a:ext cx="1506261" cy="1310447"/>
        </a:xfrm>
        <a:prstGeom prst="hexagon">
          <a:avLst>
            <a:gd name="adj" fmla="val 25000"/>
            <a:gd name="vf" fmla="val 115470"/>
          </a:avLst>
        </a:prstGeom>
        <a:solidFill>
          <a:srgbClr val="B277D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Базовий аналіз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57430" y="235081"/>
        <a:ext cx="902025" cy="1036809"/>
      </dsp:txXfrm>
    </dsp:sp>
    <dsp:sp modelId="{2B6DA7DF-95DA-4CC7-95B0-5B949D8CB2FA}">
      <dsp:nvSpPr>
        <dsp:cNvPr id="0" name=""/>
        <dsp:cNvSpPr/>
      </dsp:nvSpPr>
      <dsp:spPr>
        <a:xfrm rot="5400000">
          <a:off x="2760242" y="1376776"/>
          <a:ext cx="1506261" cy="1310447"/>
        </a:xfrm>
        <a:prstGeom prst="hexagon">
          <a:avLst>
            <a:gd name="adj" fmla="val 25000"/>
            <a:gd name="vf" fmla="val 115470"/>
          </a:avLst>
        </a:prstGeom>
        <a:solidFill>
          <a:srgbClr val="66FF3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SWOT-</a:t>
          </a: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62360" y="1513595"/>
        <a:ext cx="902025" cy="1036809"/>
      </dsp:txXfrm>
    </dsp:sp>
    <dsp:sp modelId="{7F386E6A-4EF2-4702-8238-400F27655EE5}">
      <dsp:nvSpPr>
        <dsp:cNvPr id="0" name=""/>
        <dsp:cNvSpPr/>
      </dsp:nvSpPr>
      <dsp:spPr>
        <a:xfrm>
          <a:off x="1177162" y="1580121"/>
          <a:ext cx="1626761" cy="90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1177162" y="1580121"/>
        <a:ext cx="1626761" cy="903756"/>
      </dsp:txXfrm>
    </dsp:sp>
    <dsp:sp modelId="{40B90374-B354-4236-B4EA-019DB9E547BB}">
      <dsp:nvSpPr>
        <dsp:cNvPr id="0" name=""/>
        <dsp:cNvSpPr/>
      </dsp:nvSpPr>
      <dsp:spPr>
        <a:xfrm rot="5400000">
          <a:off x="4175525" y="1376776"/>
          <a:ext cx="1506261" cy="1310447"/>
        </a:xfrm>
        <a:prstGeom prst="hexagon">
          <a:avLst>
            <a:gd name="adj" fmla="val 25000"/>
            <a:gd name="vf" fmla="val 115470"/>
          </a:avLst>
        </a:prstGeom>
        <a:solidFill>
          <a:srgbClr val="EEF23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Стратегічне бачення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77643" y="1513595"/>
        <a:ext cx="902025" cy="1036809"/>
      </dsp:txXfrm>
    </dsp:sp>
    <dsp:sp modelId="{B3B214A8-2BB1-46B9-B123-1C709BF8DDD9}">
      <dsp:nvSpPr>
        <dsp:cNvPr id="0" name=""/>
        <dsp:cNvSpPr/>
      </dsp:nvSpPr>
      <dsp:spPr>
        <a:xfrm rot="5400000">
          <a:off x="3470595" y="2655290"/>
          <a:ext cx="1506261" cy="131044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плану та моніторинг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72713" y="2792109"/>
        <a:ext cx="902025" cy="1036809"/>
      </dsp:txXfrm>
    </dsp:sp>
    <dsp:sp modelId="{412BCD29-94F0-4B00-A45F-7618FDEDEDFF}">
      <dsp:nvSpPr>
        <dsp:cNvPr id="0" name=""/>
        <dsp:cNvSpPr/>
      </dsp:nvSpPr>
      <dsp:spPr>
        <a:xfrm>
          <a:off x="4918714" y="2858636"/>
          <a:ext cx="1680987" cy="90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 dirty="0"/>
        </a:p>
      </dsp:txBody>
      <dsp:txXfrm>
        <a:off x="4918714" y="2858636"/>
        <a:ext cx="1680987" cy="903756"/>
      </dsp:txXfrm>
    </dsp:sp>
    <dsp:sp modelId="{70B55A55-7AD6-41CB-83BC-41EF29EEA0FC}">
      <dsp:nvSpPr>
        <dsp:cNvPr id="0" name=""/>
        <dsp:cNvSpPr/>
      </dsp:nvSpPr>
      <dsp:spPr>
        <a:xfrm rot="5400000">
          <a:off x="2055312" y="2655290"/>
          <a:ext cx="1506261" cy="1310447"/>
        </a:xfrm>
        <a:prstGeom prst="hexagon">
          <a:avLst>
            <a:gd name="adj" fmla="val 25000"/>
            <a:gd name="vf" fmla="val 115470"/>
          </a:avLst>
        </a:prstGeom>
        <a:solidFill>
          <a:srgbClr val="E28C4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дій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57430" y="2792109"/>
        <a:ext cx="902025" cy="1036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4" y="620688"/>
            <a:ext cx="2052381" cy="22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74" y="1268760"/>
            <a:ext cx="1788786" cy="1724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332656"/>
            <a:ext cx="3456384" cy="3312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012161" y="3140114"/>
            <a:ext cx="2597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</a:t>
            </a:r>
            <a:r>
              <a:rPr lang="uk-UA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Екологія 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1483930"/>
            <a:ext cx="3456384" cy="3312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AutoShape 6" descr="Интро картинки, стоковые фото Интро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67" y="0"/>
            <a:ext cx="9171045" cy="701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54323"/>
            <a:ext cx="3096344" cy="338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88" y="3509446"/>
            <a:ext cx="2389262" cy="24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7976" y="2626818"/>
            <a:ext cx="4217980" cy="42311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233491" y="871862"/>
            <a:ext cx="4104456" cy="5365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014030"/>
            <a:ext cx="354139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90552" y="1453896"/>
            <a:ext cx="3547272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ВИКОРИСТОВУВАТИ БІОЛЮМІНІСЦЕНТНЕ ДЕРЕВО?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Сич Н.,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Прудніков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Козлов А.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7" y="725403"/>
            <a:ext cx="3672409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 гімназія східних мов №1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91088" y="3509445"/>
            <a:ext cx="2389261" cy="24822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25732"/>
            <a:ext cx="417016" cy="399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8129439" y="6037641"/>
            <a:ext cx="417016" cy="399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39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3312368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МОНЕТИЗАЦІЇ</a:t>
            </a:r>
            <a:endParaRPr lang="uk-UA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79912" y="2059708"/>
            <a:ext cx="1122424" cy="4846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862" y="1844824"/>
            <a:ext cx="4032448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ОРЕНДА+РЕКЛАМА</a:t>
            </a:r>
            <a:endParaRPr lang="uk-UA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81412" y="980728"/>
            <a:ext cx="484632" cy="97840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04664"/>
            <a:ext cx="4320480" cy="31683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доходу за передачу товару у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умовний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ожливість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40968"/>
            <a:ext cx="4680520" cy="36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з*єднання ор</a:t>
            </a:r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енди із рекламою.</a:t>
            </a:r>
          </a:p>
          <a:p>
            <a:pPr algn="ctr"/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Орендатор мож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бути </a:t>
            </a:r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рекламодавцем або навпаки.</a:t>
            </a:r>
          </a:p>
          <a:p>
            <a:pPr algn="ctr"/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при використанні такої комбінованої моделі можуть заробити три сторони:фундатор </a:t>
            </a:r>
            <a:r>
              <a:rPr lang="uk-UA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,рекламодавець та </a:t>
            </a:r>
            <a:r>
              <a:rPr lang="uk-UA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орендатор.</a:t>
            </a:r>
            <a:endParaRPr lang="uk-UA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 доходу при реалізації моделі є розміщення реклами на ресурсі </a:t>
            </a:r>
            <a:r>
              <a:rPr lang="uk-UA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за його допомогою.</a:t>
            </a:r>
          </a:p>
          <a:p>
            <a:pPr algn="ctr"/>
            <a:r>
              <a:rPr lang="uk-UA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рекламодавці вкладали у свої кампанії великі бюджети, необхідно прагнути домінування в конкретній ніші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179156" y="2544340"/>
            <a:ext cx="484632" cy="66863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9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2016224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СТРУКТУРА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8456"/>
            <a:ext cx="6191448" cy="55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252" y="5949280"/>
            <a:ext cx="4176464" cy="6263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підприємства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3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23528"/>
            <a:ext cx="2786608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 РОЗПОДІЛУ ТА ЗБУТУ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92648"/>
            <a:ext cx="57721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5589240"/>
            <a:ext cx="4392488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каналів розподілу та збуту. Промисловий маркетинг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24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2448272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ТА МОЖЛИВОСТІ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03648"/>
            <a:ext cx="252028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техніки 45 років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11859" y="289723"/>
            <a:ext cx="54006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 економлять до 80% енергії у порівнянні із лампами розжарення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432476"/>
            <a:ext cx="6048671" cy="16364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світі цей тренд розвивається багато років,в Україні до нього почали апелювати порівняно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но.Екологічність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світлових рішень проявляється в тому,що вони дозволяють компаніям знижувати викиди вуглекислого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газу.зменшуючи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негативний вплив на клімат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01208"/>
            <a:ext cx="8579469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підрахунками фахівців,світовий  ринок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світодіодних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рішень зростає щорічно приблизно на 13,5%.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освітлення, в тому числі промислове,припадає близько 20%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98" y="3243707"/>
            <a:ext cx="2224013" cy="19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68" y="3225356"/>
            <a:ext cx="2173096" cy="193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75" y="3263856"/>
            <a:ext cx="2123728" cy="189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5"/>
            <a:ext cx="2237989" cy="190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5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3" y="-171400"/>
            <a:ext cx="9144000" cy="70294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5516" y="1196752"/>
            <a:ext cx="3168352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 технологій для  екологічного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освітлення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2664296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 ТА МОЖЛИВОСТІ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04664"/>
            <a:ext cx="4752528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ринок, і аналогічного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немає. Він унікальний своїми екологічністю та економічністю</a:t>
            </a:r>
            <a:r>
              <a:rPr lang="uk-UA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628800"/>
            <a:ext cx="4752528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 живлення для освітлення буде енергетичний обмін самої рослини. Технологія створення таких рослин полягає у використанні хімічної реакції, подібної до тієї, що існує в природі у світлячків: під впливом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люциферази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молекули люциферину в кисневому середовищі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окиснюються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випромінюють енергію у вигляді світла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09120"/>
            <a:ext cx="8136904" cy="1944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Вважаємо,що ринок нового екологічного освітлення  бурхливо зросте. А із його розвитком  зросте і сфера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по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  вибору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біолюмінісцентних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розміщення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максимальним врахуванням їхнього світлорозподілу згідно ДБН</a:t>
            </a:r>
          </a:p>
          <a:p>
            <a:pPr algn="ctr"/>
            <a:endParaRPr lang="uk-U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365762"/>
            <a:ext cx="3168352" cy="207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78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70867"/>
            <a:ext cx="11430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162068" y="116632"/>
            <a:ext cx="2324135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260648"/>
            <a:ext cx="7848872" cy="21899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1196752"/>
            <a:ext cx="3024336" cy="250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72142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2012 року компанія «СВЕТОВИТ» є провідним виробником енергоощадних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світлодіодних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світильників і систем освітлення на Українському ринку, зареєстрованих під торговою маркою "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LED-SVU".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якість продукції підтверджується наявністю сертифікованого виробництва згідно із стандартами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9001-2015,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європейськими, екологічно чистими комплектуючими, що не вимагають утилізації, а також гарантійним терміном служби світильників від 5 років.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146" y="4077072"/>
            <a:ext cx="470058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2852936"/>
            <a:ext cx="6120680" cy="4005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Альтаріс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здійснює впровадження енергозберігаючих технологій освітлення, використовуючи якісну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освітлювальну техніку.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Альтаріс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зростаюча сучасна компанія, що спеціалізується на розробці, виробництві та реалізації енергозберігаючих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світильників офісного, промислового та вуличного призначення на базі новітніх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технологій.</a:t>
            </a:r>
          </a:p>
          <a:p>
            <a:pPr algn="ctr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будь-якого підприємства питання оптимізації витрат з кожним днем стають все актуальнішими, тому розглядається кожна можливість зниження постійних витрат.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компанія може вирішити одне з таких завдань - знизити витрати на оплату електроенергії, шляхом заміни існуючих освітлювальних приладів на Вашому підприємстві на економічні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світлодіодні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світильники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0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332656"/>
            <a:ext cx="2448272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670521"/>
            <a:ext cx="1296144" cy="14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0521"/>
            <a:ext cx="1296144" cy="14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573016"/>
            <a:ext cx="2016224" cy="2664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Сич </a:t>
            </a:r>
            <a:r>
              <a:rPr lang="uk-UA" dirty="0" err="1" smtClean="0">
                <a:solidFill>
                  <a:schemeClr val="bg1"/>
                </a:solidFill>
              </a:rPr>
              <a:t>Нестор-учень</a:t>
            </a:r>
            <a:r>
              <a:rPr lang="uk-UA" dirty="0" smtClean="0">
                <a:solidFill>
                  <a:schemeClr val="bg1"/>
                </a:solidFill>
              </a:rPr>
              <a:t> 8В класу КГСМ №1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Виконавчий директор</a:t>
            </a:r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3573016"/>
            <a:ext cx="1850505" cy="2664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Прудніков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Ілля-учень</a:t>
            </a:r>
            <a:r>
              <a:rPr lang="uk-UA" dirty="0" smtClean="0">
                <a:solidFill>
                  <a:schemeClr val="tx1"/>
                </a:solidFill>
              </a:rPr>
              <a:t> 8В класу КГСМ№1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Технічний директор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573016"/>
            <a:ext cx="1872208" cy="2664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Козлов </a:t>
            </a:r>
            <a:r>
              <a:rPr lang="uk-UA" dirty="0" err="1" smtClean="0">
                <a:solidFill>
                  <a:schemeClr val="tx1"/>
                </a:solidFill>
              </a:rPr>
              <a:t>Антон-учень</a:t>
            </a:r>
            <a:r>
              <a:rPr lang="uk-UA" dirty="0" smtClean="0">
                <a:solidFill>
                  <a:schemeClr val="tx1"/>
                </a:solidFill>
              </a:rPr>
              <a:t> 7Б класу КГСМ №1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Директор з </a:t>
            </a:r>
            <a:r>
              <a:rPr lang="uk-UA" dirty="0" err="1" smtClean="0">
                <a:solidFill>
                  <a:schemeClr val="tx1"/>
                </a:solidFill>
              </a:rPr>
              <a:t>маректингу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6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53751"/>
            <a:ext cx="2088232" cy="9144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МИ ШУКАЄМО?</a:t>
            </a: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980728"/>
            <a:ext cx="5219312" cy="5400600"/>
          </a:xfrm>
          <a:prstGeom prst="rect">
            <a:avLst/>
          </a:prstGeom>
          <a:noFill/>
          <a:ln>
            <a:solidFill>
              <a:srgbClr val="B27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що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шукаємо: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200 000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конвертованих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 злітно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-посадк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ової смуги для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попиту продукту на ринку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Менеджера з продажу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 з перших форм маркетингу( встановлення цінової політики та реклами)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рофесійна допомога при визначенні прибутку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плануємо підняти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через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12-18 місяців, щоб підвищити рівень маркетингу</a:t>
            </a:r>
          </a:p>
        </p:txBody>
      </p:sp>
    </p:spTree>
    <p:extLst>
      <p:ext uri="{BB962C8B-B14F-4D97-AF65-F5344CB8AC3E}">
        <p14:creationId xmlns:p14="http://schemas.microsoft.com/office/powerpoint/2010/main" val="316014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8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2448272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3" y="834273"/>
            <a:ext cx="15841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Call-To-Action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492896"/>
            <a:ext cx="5832648" cy="3312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біолюмінесцентні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,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світлорозподілу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ДБН.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знищувачем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6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3744416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 нашого бізнесу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140968"/>
            <a:ext cx="3456384" cy="33843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оптимізуємо вибір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біолюмінісцентних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та розміщуємо їх із максимальним врахуванням їхнього світлорозподілу згідно ДБН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232314"/>
            <a:ext cx="3384376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69521" y="6273315"/>
            <a:ext cx="457200" cy="5040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2514600"/>
            <a:ext cx="9144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3895"/>
            <a:ext cx="4410993" cy="24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" y="5281209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85" y="929410"/>
            <a:ext cx="515901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6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Элементарные частицы картинки, стоковые фото Элементарные частицы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0" y="7937"/>
            <a:ext cx="9143999" cy="68500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9731"/>
            <a:ext cx="4283967" cy="3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933" y="260039"/>
            <a:ext cx="2664296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04664"/>
            <a:ext cx="6192687" cy="18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використання енергії,економія на витратах,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потреби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головні з важливих принципів,яких прагне вся Європа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678" y="1916832"/>
            <a:ext cx="8000057" cy="1634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Вуличне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 освітлення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 необхідні </a:t>
            </a:r>
            <a:r>
              <a:rPr lang="uk-UA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572" y="3432968"/>
            <a:ext cx="3960440" cy="28070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існує ще простого способу зробити більшість рослин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біолюмінесцентними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використання речовини,яку містять хробаки, комахи, гриби, медузи , що світять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3292531"/>
            <a:ext cx="914400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487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87424"/>
            <a:ext cx="9144000" cy="7245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21617"/>
            <a:ext cx="1728192" cy="118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332656"/>
            <a:ext cx="5040560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минулому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енергоекономічність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являла собою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 потужності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штучної освітлювальної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при забезпеченні нормованих кількісних і якісних показників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3045" y="4149080"/>
            <a:ext cx="6603708" cy="14693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Times New Roman"/>
              </a:rPr>
              <a:t>Група розробників вирішила створити </a:t>
            </a:r>
            <a:r>
              <a:rPr lang="uk-UA" dirty="0" err="1">
                <a:latin typeface="Times New Roman"/>
                <a:ea typeface="Times New Roman"/>
              </a:rPr>
              <a:t>біолюмінесцентне</a:t>
            </a:r>
            <a:r>
              <a:rPr lang="uk-UA" dirty="0">
                <a:latin typeface="Times New Roman"/>
                <a:ea typeface="Times New Roman"/>
              </a:rPr>
              <a:t> дерево за допомогою ферменту, який є у деяких медуз і світлячків. </a:t>
            </a:r>
            <a:r>
              <a:rPr lang="uk-UA" dirty="0" smtClean="0">
                <a:latin typeface="Times New Roman"/>
                <a:ea typeface="Times New Roman"/>
              </a:rPr>
              <a:t>Такі </a:t>
            </a:r>
            <a:r>
              <a:rPr lang="uk-UA" dirty="0">
                <a:latin typeface="Times New Roman"/>
                <a:ea typeface="Times New Roman"/>
              </a:rPr>
              <a:t>дерева зможуть освітлювати вулиці і допоможуть перехожим краще бачити вночі.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403" y="2924944"/>
            <a:ext cx="5903371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/>
                <a:ea typeface="Calibri"/>
              </a:rPr>
              <a:t>Світлоте</a:t>
            </a:r>
            <a:r>
              <a:rPr lang="ru-RU" dirty="0" err="1">
                <a:latin typeface="Times New Roman"/>
                <a:ea typeface="Calibri"/>
              </a:rPr>
              <a:t>хнічні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розрахунки</a:t>
            </a:r>
            <a:r>
              <a:rPr lang="ru-RU" dirty="0">
                <a:latin typeface="Times New Roman"/>
                <a:ea typeface="Calibri"/>
              </a:rPr>
              <a:t> є основою при </a:t>
            </a:r>
            <a:r>
              <a:rPr lang="ru-RU" dirty="0" err="1">
                <a:latin typeface="Times New Roman"/>
                <a:ea typeface="Calibri"/>
              </a:rPr>
              <a:t>проектуванні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освітлювальних</a:t>
            </a:r>
            <a:r>
              <a:rPr lang="ru-RU" dirty="0">
                <a:latin typeface="Times New Roman"/>
                <a:ea typeface="Calibri"/>
              </a:rPr>
              <a:t> установок. </a:t>
            </a:r>
            <a:endParaRPr lang="uk-UA" dirty="0"/>
          </a:p>
        </p:txBody>
      </p:sp>
      <p:pic>
        <p:nvPicPr>
          <p:cNvPr id="2057" name="Picture 9" descr="Красивые, зеленые, абстрактный, фоны, обои hd, бесплатно - Обои для  рабочего стола, картинки, фоны, заставки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304256" cy="206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Настя Шепс) / Стихи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45" y="5785455"/>
            <a:ext cx="6551443" cy="9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632"/>
            <a:ext cx="1941747" cy="2232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 минулому та в майбутньому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4" y="4077073"/>
            <a:ext cx="2100601" cy="26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498620" y="748124"/>
            <a:ext cx="978408" cy="4846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1131843" y="2112841"/>
            <a:ext cx="484632" cy="97840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64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2952328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4441" y="426368"/>
            <a:ext cx="2130499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88640"/>
            <a:ext cx="5328592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спеціальні платформи на базі ДБН,де користувачі зможуть отримати індивідуальний розрахунок для проектування екологічних освітлювальних установок.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82958"/>
            <a:ext cx="4824536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 оригінальний спосіб висаджування певної кількості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світніх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 в залежності від площі,яка потребує освітлення вночі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463147"/>
            <a:ext cx="4139951" cy="227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92153"/>
            <a:ext cx="3744416" cy="26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34375"/>
            <a:ext cx="4824536" cy="291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7281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2699792" y="522388"/>
            <a:ext cx="978408" cy="48463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елка вниз 2"/>
          <p:cNvSpPr/>
          <p:nvPr/>
        </p:nvSpPr>
        <p:spPr>
          <a:xfrm>
            <a:off x="1557375" y="1223507"/>
            <a:ext cx="484632" cy="97840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744416" cy="17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0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46" y="0"/>
            <a:ext cx="9143999" cy="69573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63888" y="253210"/>
            <a:ext cx="5328592" cy="1015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Економити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освітленні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628039"/>
            <a:ext cx="6609492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біолюмінесцентних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</a:t>
            </a:r>
            <a:r>
              <a:rPr lang="ru-RU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080" y="2715546"/>
            <a:ext cx="8586163" cy="12141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розробленого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ізико-техні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ристик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світніх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біоматері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алу,що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віти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2232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25304" y="524662"/>
            <a:ext cx="978408" cy="484632"/>
          </a:xfrm>
          <a:prstGeom prst="rightArrow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722084" y="1029510"/>
            <a:ext cx="484632" cy="1679410"/>
          </a:xfrm>
          <a:prstGeom prst="downArrow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2040672" y="1029510"/>
            <a:ext cx="484632" cy="978408"/>
          </a:xfrm>
          <a:prstGeom prst="downArrow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4077072"/>
            <a:ext cx="8769731" cy="2664296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0" y="4293095"/>
            <a:ext cx="2580318" cy="220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21" y="4293594"/>
            <a:ext cx="2520280" cy="22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594"/>
            <a:ext cx="2520280" cy="22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2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1872208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2016224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412776"/>
            <a:ext cx="7416824" cy="4392488"/>
          </a:xfrm>
          <a:prstGeom prst="rect">
            <a:avLst/>
          </a:prstGeom>
          <a:noFill/>
          <a:ln>
            <a:solidFill>
              <a:srgbClr val="249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Тракція</a:t>
            </a:r>
            <a:endParaRPr lang="uk-UA" sz="24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 апробацію ідеї на ІІ етапі Всеукраїнського конкурсу МАН ,січень 2020 р.(грамота )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- 560 користувачів ідеї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- 220 нових користувачів, що являють собою 40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uk-UA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споживачів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Ідея перетворилася на продукт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- 55 000 доларів – передбачувана норма доходу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- 100 000 доларів – потребуємо буферів капіталу для підвищення спроможності протистояти ризикам у період фінансової та економічної нестабільності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- 200 000 доларів для необхідності конкретного інвестування</a:t>
            </a:r>
          </a:p>
        </p:txBody>
      </p:sp>
    </p:spTree>
    <p:extLst>
      <p:ext uri="{BB962C8B-B14F-4D97-AF65-F5344CB8AC3E}">
        <p14:creationId xmlns:p14="http://schemas.microsoft.com/office/powerpoint/2010/main" val="252687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792088" cy="64807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88640"/>
            <a:ext cx="7092280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Необхідні:</a:t>
            </a:r>
          </a:p>
          <a:p>
            <a:pPr marL="285750" indent="-285750" algn="ctr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 на закупівлю обладнання,наукові дослідження,оренди офісу,найму кваліфікованих фахівців</a:t>
            </a:r>
          </a:p>
          <a:p>
            <a:pPr marL="285750" indent="-285750" algn="ctr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ибір монетизації фінансування – приймається із-за специфіки ідеї,інвесторів,ресурсів та можливостей</a:t>
            </a:r>
          </a:p>
          <a:p>
            <a:pPr marL="285750" indent="-285750" algn="ctr">
              <a:buFontTx/>
              <a:buChar char="-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Бажане джерело фінансування для даного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стартапу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бізнес-інкубатор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548680"/>
            <a:ext cx="1368152" cy="101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43075050"/>
              </p:ext>
            </p:extLst>
          </p:nvPr>
        </p:nvGraphicFramePr>
        <p:xfrm>
          <a:off x="2843808" y="2605359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1331640" y="3284984"/>
            <a:ext cx="3528392" cy="21602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процесу стратегічного планування економічного розвитку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964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105</cp:revision>
  <dcterms:created xsi:type="dcterms:W3CDTF">2022-02-16T13:51:56Z</dcterms:created>
  <dcterms:modified xsi:type="dcterms:W3CDTF">2022-02-20T07:54:52Z</dcterms:modified>
</cp:coreProperties>
</file>