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7" d="100"/>
          <a:sy n="77" d="100"/>
        </p:scale>
        <p:origin x="-956" y="1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06.05.2022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06.05.2022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06.05.2022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06.05.2022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06.05.2022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06.05.2022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06.05.2022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06.05.2022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06.05.2022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06.05.2022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06.05.2022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06.05.2022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hyperlink" Target="https://svitppt.com.ua/nauka/telekomunikaciyni-merezhi-z-vikoristannyam-sistem-suputnikovih-komunikaciy.html"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s://uk.wikipedia.org/wiki/22_%D0%BB%D1%8E%D1%82%D0%BE%D0%B3%D0%BE" TargetMode="External"/><Relationship Id="rId13" Type="http://schemas.openxmlformats.org/officeDocument/2006/relationships/hyperlink" Target="https://uk.wikipedia.org/wiki/Starship" TargetMode="External"/><Relationship Id="rId3" Type="http://schemas.openxmlformats.org/officeDocument/2006/relationships/hyperlink" Target="https://uk.wikipedia.org/wiki/%D0%A1%D1%83%D0%BF%D1%83%D1%82%D0%BD%D0%B8%D0%BA%D0%BE%D0%B2%D0%B0_%D0%BF%D0%BB%D0%B0%D1%82%D1%84%D0%BE%D1%80%D0%BC%D0%B0" TargetMode="External"/><Relationship Id="rId7" Type="http://schemas.openxmlformats.org/officeDocument/2006/relationships/hyperlink" Target="https://uk.wikipedia.org/wiki/%D0%9F%D1%80%D0%BE%D0%B2%D0%B8%D0%BD%D0%B0_%D0%B7%D1%96%D1%80%D0%BE%D0%BA" TargetMode="External"/><Relationship Id="rId12" Type="http://schemas.openxmlformats.org/officeDocument/2006/relationships/hyperlink" Target="https://uk.wikipedia.org/wiki/%D0%86%D0%BB%D0%BE%D0%BD_%D0%9C%D0%B0%D1%81%D0%BA" TargetMode="External"/><Relationship Id="rId2" Type="http://schemas.openxmlformats.org/officeDocument/2006/relationships/hyperlink" Target="https://uk.wikipedia.org/wiki/SpaceX" TargetMode="External"/><Relationship Id="rId16"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hyperlink" Target="https://uk.wikipedia.org/wiki/%D0%94%D0%B6%D0%BE%D0%BD_%D2%90%D1%80%D1%96%D0%BD" TargetMode="External"/><Relationship Id="rId11" Type="http://schemas.openxmlformats.org/officeDocument/2006/relationships/hyperlink" Target="https://uk.wikipedia.org/wiki/%D0%A1%D1%83%D0%BF%D1%83%D1%82%D0%BD%D0%B8%D0%BA" TargetMode="External"/><Relationship Id="rId5" Type="http://schemas.openxmlformats.org/officeDocument/2006/relationships/hyperlink" Target="https://uk.wikipedia.org/wiki/%D0%A8%D0%B8%D1%80%D0%BE%D0%BA%D0%BE%D1%81%D0%BC%D1%83%D0%B3%D0%BE%D0%B2%D0%B8%D0%B9_%D0%B4%D0%BE%D1%81%D1%82%D1%83%D0%BF_%D0%B4%D0%BE_%D1%96%D0%BD%D1%82%D0%B5%D1%80%D0%BD%D0%B5%D1%82%D1%83" TargetMode="External"/><Relationship Id="rId15" Type="http://schemas.openxmlformats.org/officeDocument/2006/relationships/image" Target="../media/image48.png"/><Relationship Id="rId10" Type="http://schemas.openxmlformats.org/officeDocument/2006/relationships/hyperlink" Target="https://uk.wikipedia.org/wiki/Falcon_9" TargetMode="External"/><Relationship Id="rId4" Type="http://schemas.openxmlformats.org/officeDocument/2006/relationships/hyperlink" Target="https://uk.wikipedia.org/wiki/%D0%A1%D1%83%D0%BF%D1%83%D1%82%D0%BD%D0%B8%D0%BA_%D0%B7%D0%B2%27%D1%8F%D0%B7%D0%BA%D1%83" TargetMode="External"/><Relationship Id="rId9" Type="http://schemas.openxmlformats.org/officeDocument/2006/relationships/hyperlink" Target="https://uk.wikipedia.org/wiki/2018" TargetMode="External"/><Relationship Id="rId14" Type="http://schemas.openxmlformats.org/officeDocument/2006/relationships/hyperlink" Target="https://uk.wikipedia.org/wiki/%D0%9C%D0%B0%D1%80%D1%81_(%D0%BF%D0%BB%D0%B0%D0%BD%D0%B5%D1%82%D0%B0)"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uk.wikipedia.org/wiki/%D0%90%D0%BB%D1%8C%D0%B1%D0%B5%D0%B4%D0%BE" TargetMode="External"/><Relationship Id="rId2" Type="http://schemas.openxmlformats.org/officeDocument/2006/relationships/hyperlink" Target="https://uk.wikipedia.org/wiki/2019" TargetMode="Externa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s://nubip.edu.ua/sites/default/files/imagecache/w200/cyber-security-issues-in-nepal.jpeg"/>
          <p:cNvPicPr/>
          <p:nvPr/>
        </p:nvPicPr>
        <p:blipFill>
          <a:blip r:embed="rId2">
            <a:extLst>
              <a:ext uri="{28A0092B-C50C-407E-A947-70E740481C1C}">
                <a14:useLocalDpi xmlns:a14="http://schemas.microsoft.com/office/drawing/2010/main" val="0"/>
              </a:ext>
            </a:extLst>
          </a:blip>
          <a:srcRect/>
          <a:stretch>
            <a:fillRect/>
          </a:stretch>
        </p:blipFill>
        <p:spPr bwMode="auto">
          <a:xfrm>
            <a:off x="647756" y="476672"/>
            <a:ext cx="2772816" cy="1728192"/>
          </a:xfrm>
          <a:prstGeom prst="rect">
            <a:avLst/>
          </a:prstGeom>
          <a:noFill/>
          <a:ln>
            <a:noFill/>
          </a:ln>
        </p:spPr>
      </p:pic>
      <p:pic>
        <p:nvPicPr>
          <p:cNvPr id="1026" name="Picture 2" descr="Кібербезпека: Тематика захисту дітей в Інтернеті завжди актуальна. І  актуальність буде рост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3284984"/>
            <a:ext cx="6000750" cy="3429001"/>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49988" y="2194420"/>
            <a:ext cx="3168352" cy="914400"/>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dirty="0" smtClean="0">
                <a:solidFill>
                  <a:schemeClr val="tx1"/>
                </a:solidFill>
                <a:latin typeface="Times New Roman" panose="02020603050405020304" pitchFamily="18" charset="0"/>
                <a:cs typeface="Times New Roman" panose="02020603050405020304" pitchFamily="18" charset="0"/>
              </a:rPr>
              <a:t>КІБЕРБЕЗПЕКА</a:t>
            </a:r>
            <a:endParaRPr lang="uk-UA" sz="2000" dirty="0">
              <a:solidFill>
                <a:schemeClr val="tx1"/>
              </a:solidFill>
              <a:latin typeface="Times New Roman" panose="02020603050405020304" pitchFamily="18" charset="0"/>
              <a:cs typeface="Times New Roman" panose="02020603050405020304" pitchFamily="18" charset="0"/>
            </a:endParaRPr>
          </a:p>
        </p:txBody>
      </p:sp>
      <p:pic>
        <p:nvPicPr>
          <p:cNvPr id="1028" name="Picture 4" descr="Кібербезпека: українські реалії"/>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3928" y="260648"/>
            <a:ext cx="4590658" cy="25813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Кібербезпека – спеціальність майбутнього - Кафедра кібербезпеки та  програмного забезпечення"/>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036" y="4077072"/>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562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9512" y="1052736"/>
            <a:ext cx="8568952" cy="1284262"/>
          </a:xfrm>
          <a:prstGeom prst="rect">
            <a:avLst/>
          </a:prstGeom>
        </p:spPr>
        <p:txBody>
          <a:bodyPr wrap="square">
            <a:spAutoFit/>
          </a:bodyPr>
          <a:lstStyle/>
          <a:p>
            <a:pPr>
              <a:lnSpc>
                <a:spcPct val="115000"/>
              </a:lnSpc>
              <a:spcAft>
                <a:spcPts val="1000"/>
              </a:spcAft>
            </a:pPr>
            <a:r>
              <a:rPr lang="uk-UA" b="1" kern="1800" cap="all" spc="75" dirty="0" smtClean="0">
                <a:solidFill>
                  <a:srgbClr val="333333"/>
                </a:solidFill>
                <a:latin typeface="Times New Roman"/>
                <a:ea typeface="Times New Roman"/>
                <a:cs typeface="Times New Roman"/>
              </a:rPr>
              <a:t>       ПРО </a:t>
            </a:r>
            <a:r>
              <a:rPr lang="uk-UA" b="1" kern="1800" cap="all" spc="75" dirty="0">
                <a:solidFill>
                  <a:srgbClr val="333333"/>
                </a:solidFill>
                <a:latin typeface="Times New Roman"/>
                <a:ea typeface="Times New Roman"/>
                <a:cs typeface="Times New Roman"/>
              </a:rPr>
              <a:t>НЕДОПУЩЕННЯ УЧАСТІ НЕПОВНОЛІТНІХ У НАДАННІ </a:t>
            </a:r>
            <a:endParaRPr lang="uk-UA" b="1" kern="1800" cap="all" spc="75" dirty="0" smtClean="0">
              <a:solidFill>
                <a:srgbClr val="333333"/>
              </a:solidFill>
              <a:latin typeface="Times New Roman"/>
              <a:ea typeface="Times New Roman"/>
              <a:cs typeface="Times New Roman"/>
            </a:endParaRPr>
          </a:p>
          <a:p>
            <a:pPr>
              <a:lnSpc>
                <a:spcPct val="115000"/>
              </a:lnSpc>
              <a:spcAft>
                <a:spcPts val="1000"/>
              </a:spcAft>
            </a:pPr>
            <a:r>
              <a:rPr lang="uk-UA" b="1" kern="1800" cap="all" spc="75" dirty="0" smtClean="0">
                <a:solidFill>
                  <a:srgbClr val="333333"/>
                </a:solidFill>
                <a:latin typeface="Times New Roman"/>
                <a:ea typeface="Times New Roman"/>
                <a:cs typeface="Times New Roman"/>
              </a:rPr>
              <a:t>ІНФОРМАЦІЇ </a:t>
            </a:r>
            <a:r>
              <a:rPr lang="uk-UA" b="1" kern="1800" cap="all" spc="75" dirty="0">
                <a:solidFill>
                  <a:srgbClr val="333333"/>
                </a:solidFill>
                <a:latin typeface="Times New Roman"/>
                <a:ea typeface="Times New Roman"/>
                <a:cs typeface="Times New Roman"/>
              </a:rPr>
              <a:t>ВОРОГУ ПРО ВІЙСЬКОВІ ПОЗИЦІЇ ЗБРОЙНИХ СИЛ </a:t>
            </a:r>
            <a:endParaRPr lang="uk-UA" b="1" kern="1800" cap="all" spc="75" dirty="0" smtClean="0">
              <a:solidFill>
                <a:srgbClr val="333333"/>
              </a:solidFill>
              <a:latin typeface="Times New Roman"/>
              <a:ea typeface="Times New Roman"/>
              <a:cs typeface="Times New Roman"/>
            </a:endParaRPr>
          </a:p>
          <a:p>
            <a:pPr>
              <a:lnSpc>
                <a:spcPct val="115000"/>
              </a:lnSpc>
              <a:spcAft>
                <a:spcPts val="1000"/>
              </a:spcAft>
            </a:pPr>
            <a:r>
              <a:rPr lang="uk-UA" b="1" kern="1800" cap="all" spc="75" dirty="0">
                <a:solidFill>
                  <a:srgbClr val="333333"/>
                </a:solidFill>
                <a:latin typeface="Times New Roman"/>
                <a:ea typeface="Times New Roman"/>
                <a:cs typeface="Times New Roman"/>
              </a:rPr>
              <a:t> </a:t>
            </a:r>
            <a:r>
              <a:rPr lang="uk-UA" b="1" kern="1800" cap="all" spc="75" dirty="0" smtClean="0">
                <a:solidFill>
                  <a:srgbClr val="333333"/>
                </a:solidFill>
                <a:latin typeface="Times New Roman"/>
                <a:ea typeface="Times New Roman"/>
                <a:cs typeface="Times New Roman"/>
              </a:rPr>
              <a:t>                                                      УКРАЇНИ</a:t>
            </a:r>
            <a:endParaRPr lang="uk-UA" sz="1400" dirty="0">
              <a:ea typeface="Calibri"/>
              <a:cs typeface="Times New Roman"/>
            </a:endParaRPr>
          </a:p>
        </p:txBody>
      </p:sp>
      <p:pic>
        <p:nvPicPr>
          <p:cNvPr id="7170" name="Picture 2" descr="ЯК ПОВОДИТИСЬ В ІНТЕРНЕТІ&quot;, Або &quot;КІБЕРБЕЗПЕКА ДЛЯ ДІТЕЙ&quot;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0700" y="2564904"/>
            <a:ext cx="5546576" cy="311995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67544" y="5710565"/>
            <a:ext cx="7920880" cy="923330"/>
          </a:xfrm>
          <a:prstGeom prst="rect">
            <a:avLst/>
          </a:prstGeom>
        </p:spPr>
        <p:txBody>
          <a:bodyPr wrap="square">
            <a:spAutoFit/>
          </a:bodyPr>
          <a:lstStyle/>
          <a:p>
            <a:r>
              <a:rPr lang="ru-RU" b="1" dirty="0" smtClean="0">
                <a:latin typeface="Times New Roman" panose="02020603050405020304" pitchFamily="18" charset="0"/>
                <a:cs typeface="Times New Roman" panose="02020603050405020304" pitchFamily="18" charset="0"/>
              </a:rPr>
              <a:t>      ПРАВИЛА </a:t>
            </a:r>
            <a:r>
              <a:rPr lang="ru-RU" b="1" dirty="0">
                <a:latin typeface="Times New Roman" panose="02020603050405020304" pitchFamily="18" charset="0"/>
                <a:cs typeface="Times New Roman" panose="02020603050405020304" pitchFamily="18" charset="0"/>
              </a:rPr>
              <a:t>ІНФОРМАЦІЙНОЇ ТА КІБЕРНЕТИЧНОЇ БЕЗПЕКИ </a:t>
            </a:r>
          </a:p>
          <a:p>
            <a:r>
              <a:rPr lang="ru-RU" b="1" dirty="0" smtClean="0">
                <a:latin typeface="Times New Roman" panose="02020603050405020304" pitchFamily="18" charset="0"/>
                <a:cs typeface="Times New Roman" panose="02020603050405020304" pitchFamily="18" charset="0"/>
              </a:rPr>
              <a:t>            ЦЕНТР </a:t>
            </a:r>
            <a:r>
              <a:rPr lang="ru-RU" b="1" dirty="0">
                <a:latin typeface="Times New Roman" panose="02020603050405020304" pitchFamily="18" charset="0"/>
                <a:cs typeface="Times New Roman" panose="02020603050405020304" pitchFamily="18" charset="0"/>
              </a:rPr>
              <a:t>КІБЕРНЕТИЧНОЇ БЕЗПЕКИ </a:t>
            </a:r>
            <a:r>
              <a:rPr lang="ru-RU" b="1" dirty="0" smtClean="0">
                <a:latin typeface="Times New Roman" panose="02020603050405020304" pitchFamily="18" charset="0"/>
                <a:cs typeface="Times New Roman" panose="02020603050405020304" pitchFamily="18" charset="0"/>
              </a:rPr>
              <a:t>ІНФОРМАЦІЙНО-  </a:t>
            </a:r>
          </a:p>
          <a:p>
            <a:r>
              <a:rPr lang="ru-RU" b="1" dirty="0">
                <a:latin typeface="Times New Roman" panose="02020603050405020304" pitchFamily="18" charset="0"/>
                <a:cs typeface="Times New Roman" panose="02020603050405020304" pitchFamily="18" charset="0"/>
              </a:rPr>
              <a:t> </a:t>
            </a:r>
            <a:r>
              <a:rPr lang="ru-RU" b="1" dirty="0" smtClean="0">
                <a:latin typeface="Times New Roman" panose="02020603050405020304" pitchFamily="18" charset="0"/>
                <a:cs typeface="Times New Roman" panose="02020603050405020304" pitchFamily="18" charset="0"/>
              </a:rPr>
              <a:t>                         ТЕЛЕКОМУНІКАЦІЙНИХ </a:t>
            </a:r>
            <a:r>
              <a:rPr lang="ru-RU" b="1" dirty="0">
                <a:latin typeface="Times New Roman" panose="02020603050405020304" pitchFamily="18" charset="0"/>
                <a:cs typeface="Times New Roman" panose="02020603050405020304" pitchFamily="18" charset="0"/>
              </a:rPr>
              <a:t>СИСТЕМ</a:t>
            </a:r>
          </a:p>
        </p:txBody>
      </p:sp>
    </p:spTree>
    <p:extLst>
      <p:ext uri="{BB962C8B-B14F-4D97-AF65-F5344CB8AC3E}">
        <p14:creationId xmlns:p14="http://schemas.microsoft.com/office/powerpoint/2010/main" val="3828051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139952" y="692696"/>
            <a:ext cx="4680520" cy="5509200"/>
          </a:xfrm>
          <a:prstGeom prst="rect">
            <a:avLst/>
          </a:prstGeom>
        </p:spPr>
        <p:txBody>
          <a:bodyPr wrap="square">
            <a:spAutoFit/>
          </a:bodyPr>
          <a:lstStyle/>
          <a:p>
            <a:r>
              <a:rPr lang="uk-UA" sz="1600" b="1" dirty="0" smtClean="0">
                <a:latin typeface="Times New Roman" panose="02020603050405020304" pitchFamily="18" charset="0"/>
                <a:cs typeface="Times New Roman" panose="02020603050405020304" pitchFamily="18" charset="0"/>
              </a:rPr>
              <a:t>РЕКОМЕНДАЦІЇ </a:t>
            </a:r>
            <a:r>
              <a:rPr lang="uk-UA" sz="1600" b="1" dirty="0">
                <a:latin typeface="Times New Roman" panose="02020603050405020304" pitchFamily="18" charset="0"/>
                <a:cs typeface="Times New Roman" panose="02020603050405020304" pitchFamily="18" charset="0"/>
              </a:rPr>
              <a:t>З КІБЕРНЕТИЧНОЇ БЕЗПЕКИ</a:t>
            </a:r>
          </a:p>
          <a:p>
            <a:r>
              <a:rPr lang="uk-UA" sz="1600" dirty="0">
                <a:latin typeface="Times New Roman" panose="02020603050405020304" pitchFamily="18" charset="0"/>
                <a:cs typeface="Times New Roman" panose="02020603050405020304" pitchFamily="18" charset="0"/>
              </a:rPr>
              <a:t>Питання кібернетичної безпеки в зоні проведення бою наразі майже неосвітлене. І правда, навіщо турбуватися про якісь там міфічні </a:t>
            </a:r>
            <a:r>
              <a:rPr lang="uk-UA" sz="1600" dirty="0" err="1">
                <a:latin typeface="Times New Roman" panose="02020603050405020304" pitchFamily="18" charset="0"/>
                <a:cs typeface="Times New Roman" panose="02020603050405020304" pitchFamily="18" charset="0"/>
              </a:rPr>
              <a:t>кіберзагрози</a:t>
            </a:r>
            <a:r>
              <a:rPr lang="uk-UA" sz="1600" dirty="0">
                <a:latin typeface="Times New Roman" panose="02020603050405020304" pitchFamily="18" charset="0"/>
                <a:cs typeface="Times New Roman" panose="02020603050405020304" pitchFamily="18" charset="0"/>
              </a:rPr>
              <a:t> під постійним вогнем артилерії противника? Що поганого, коли хлопці користуються </a:t>
            </a:r>
            <a:r>
              <a:rPr lang="en-US" sz="1600" dirty="0">
                <a:latin typeface="Times New Roman" panose="02020603050405020304" pitchFamily="18" charset="0"/>
                <a:cs typeface="Times New Roman" panose="02020603050405020304" pitchFamily="18" charset="0"/>
              </a:rPr>
              <a:t>Wi-Fi-</a:t>
            </a:r>
            <a:r>
              <a:rPr lang="uk-UA" sz="1600" dirty="0" err="1">
                <a:latin typeface="Times New Roman" panose="02020603050405020304" pitchFamily="18" charset="0"/>
                <a:cs typeface="Times New Roman" panose="02020603050405020304" pitchFamily="18" charset="0"/>
              </a:rPr>
              <a:t>роутером</a:t>
            </a:r>
            <a:r>
              <a:rPr lang="uk-UA" sz="1600" dirty="0">
                <a:latin typeface="Times New Roman" panose="02020603050405020304" pitchFamily="18" charset="0"/>
                <a:cs typeface="Times New Roman" panose="02020603050405020304" pitchFamily="18" charset="0"/>
              </a:rPr>
              <a:t> чи бездротовим модемом для доступу до Інтернету? Що може якийсь вірус на одному комп’ютері в порівнянні з танком противника?</a:t>
            </a:r>
          </a:p>
          <a:p>
            <a:r>
              <a:rPr lang="uk-UA" sz="1600" dirty="0">
                <a:latin typeface="Times New Roman" panose="02020603050405020304" pitchFamily="18" charset="0"/>
                <a:cs typeface="Times New Roman" panose="02020603050405020304" pitchFamily="18" charset="0"/>
              </a:rPr>
              <a:t>Але поглянемо на це з іншого боку: скільки життів коштуватиме залп «Граду», або ПТКР, наведений на випромінення цього </a:t>
            </a:r>
            <a:r>
              <a:rPr lang="uk-UA" sz="1600" dirty="0" err="1">
                <a:latin typeface="Times New Roman" panose="02020603050405020304" pitchFamily="18" charset="0"/>
                <a:cs typeface="Times New Roman" panose="02020603050405020304" pitchFamily="18" charset="0"/>
              </a:rPr>
              <a:t>роутера</a:t>
            </a:r>
            <a:r>
              <a:rPr lang="uk-UA" sz="1600" dirty="0">
                <a:latin typeface="Times New Roman" panose="02020603050405020304" pitchFamily="18" charset="0"/>
                <a:cs typeface="Times New Roman" panose="02020603050405020304" pitchFamily="18" charset="0"/>
              </a:rPr>
              <a:t> або модема? </a:t>
            </a:r>
          </a:p>
          <a:p>
            <a:endParaRPr lang="uk-UA" sz="1600" dirty="0">
              <a:latin typeface="Times New Roman" panose="02020603050405020304" pitchFamily="18" charset="0"/>
              <a:cs typeface="Times New Roman" panose="02020603050405020304" pitchFamily="18" charset="0"/>
            </a:endParaRPr>
          </a:p>
          <a:p>
            <a:r>
              <a:rPr lang="uk-UA" sz="1600" dirty="0">
                <a:latin typeface="Times New Roman" panose="02020603050405020304" pitchFamily="18" charset="0"/>
                <a:cs typeface="Times New Roman" panose="02020603050405020304" pitchFamily="18" charset="0"/>
              </a:rPr>
              <a:t>А які наслідки потягне карта або схема розташування військ, відправлені із «зараженого» комп’ютера, зі зламаної поштової скриньки? </a:t>
            </a:r>
          </a:p>
          <a:p>
            <a:r>
              <a:rPr lang="uk-UA" sz="1600" dirty="0">
                <a:latin typeface="Times New Roman" panose="02020603050405020304" pitchFamily="18" charset="0"/>
                <a:cs typeface="Times New Roman" panose="02020603050405020304" pitchFamily="18" charset="0"/>
              </a:rPr>
              <a:t>Нижче наведено кілька простих правил, дотримання яких мінімізує ризики витоку інформації та, відповідно, наслідки, які він може спричинити. Виконувати їх нескладно, але вкрай важливо!</a:t>
            </a:r>
          </a:p>
        </p:txBody>
      </p:sp>
      <p:pic>
        <p:nvPicPr>
          <p:cNvPr id="8194" name="Picture 2" descr="Презентація &quot;Поради з кібербезпеки&quot; | Презентація. ІК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724611"/>
            <a:ext cx="3600450" cy="26543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Кібербезпека - фахівці дали поради, як скоротити витік особистих даних в  інтернеті — УНІА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157" y="3501008"/>
            <a:ext cx="3528392" cy="3000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85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a:stretch>
            <a:fillRect/>
          </a:stretch>
        </p:blipFill>
        <p:spPr>
          <a:xfrm>
            <a:off x="251520" y="730424"/>
            <a:ext cx="2232248" cy="2266527"/>
          </a:xfrm>
          <a:prstGeom prst="rect">
            <a:avLst/>
          </a:prstGeom>
        </p:spPr>
      </p:pic>
      <p:sp>
        <p:nvSpPr>
          <p:cNvPr id="5" name="Прямоугольник 4"/>
          <p:cNvSpPr/>
          <p:nvPr/>
        </p:nvSpPr>
        <p:spPr>
          <a:xfrm>
            <a:off x="2699792" y="764704"/>
            <a:ext cx="6048672" cy="488403"/>
          </a:xfrm>
          <a:prstGeom prst="rect">
            <a:avLst/>
          </a:prstGeom>
        </p:spPr>
        <p:txBody>
          <a:bodyPr wrap="square">
            <a:spAutoFit/>
          </a:bodyPr>
          <a:lstStyle/>
          <a:p>
            <a:pPr lvl="0" algn="just">
              <a:lnSpc>
                <a:spcPts val="1500"/>
              </a:lnSpc>
            </a:pPr>
            <a:r>
              <a:rPr lang="uk-UA" b="1" dirty="0" smtClean="0">
                <a:solidFill>
                  <a:srgbClr val="333333"/>
                </a:solidFill>
                <a:latin typeface="Times New Roman"/>
                <a:ea typeface="Times New Roman"/>
              </a:rPr>
              <a:t>1.Вимкни </a:t>
            </a:r>
            <a:r>
              <a:rPr lang="uk-UA" b="1" dirty="0" err="1">
                <a:solidFill>
                  <a:srgbClr val="333333"/>
                </a:solidFill>
                <a:latin typeface="Times New Roman"/>
                <a:ea typeface="Times New Roman"/>
              </a:rPr>
              <a:t>геопозиціонування</a:t>
            </a:r>
            <a:r>
              <a:rPr lang="uk-UA" b="1" dirty="0">
                <a:solidFill>
                  <a:srgbClr val="333333"/>
                </a:solidFill>
                <a:latin typeface="Times New Roman"/>
                <a:ea typeface="Times New Roman"/>
              </a:rPr>
              <a:t> або визначення місцеперебування на всіх пристроях.</a:t>
            </a:r>
            <a:endParaRPr lang="uk-UA" dirty="0">
              <a:effectLst/>
            </a:endParaRPr>
          </a:p>
        </p:txBody>
      </p:sp>
      <p:sp>
        <p:nvSpPr>
          <p:cNvPr id="6" name="Прямоугольник 5"/>
          <p:cNvSpPr/>
          <p:nvPr/>
        </p:nvSpPr>
        <p:spPr>
          <a:xfrm>
            <a:off x="2699792" y="1344251"/>
            <a:ext cx="6048672" cy="1754326"/>
          </a:xfrm>
          <a:prstGeom prst="rect">
            <a:avLst/>
          </a:prstGeom>
        </p:spPr>
        <p:txBody>
          <a:bodyPr wrap="square">
            <a:spAutoFit/>
          </a:bodyPr>
          <a:lstStyle/>
          <a:p>
            <a:r>
              <a:rPr lang="uk-UA" b="1" dirty="0">
                <a:latin typeface="Times New Roman" panose="02020603050405020304" pitchFamily="18" charset="0"/>
                <a:cs typeface="Times New Roman" panose="02020603050405020304" pitchFamily="18" charset="0"/>
              </a:rPr>
              <a:t>Важливо пам’ятати! </a:t>
            </a:r>
            <a:r>
              <a:rPr lang="uk-UA" dirty="0">
                <a:latin typeface="Times New Roman" panose="02020603050405020304" pitchFamily="18" charset="0"/>
                <a:cs typeface="Times New Roman" panose="02020603050405020304" pitchFamily="18" charset="0"/>
              </a:rPr>
              <a:t>Більшість сучасних телефонів при зйомці фотографій самостійно додають дані не тільки про час, дату знімка, але й про розташування найближчої базової станції. Це дає змогу дізнатися, де саме його було зроблено. Тому просто не публікуй знімки в мережі, принаймні до тих пір, поки ця інформація ще актуальна.</a:t>
            </a:r>
          </a:p>
        </p:txBody>
      </p:sp>
      <p:sp>
        <p:nvSpPr>
          <p:cNvPr id="7" name="Прямоугольник 6"/>
          <p:cNvSpPr/>
          <p:nvPr/>
        </p:nvSpPr>
        <p:spPr>
          <a:xfrm>
            <a:off x="3632159" y="3244334"/>
            <a:ext cx="2251065" cy="369332"/>
          </a:xfrm>
          <a:prstGeom prst="rect">
            <a:avLst/>
          </a:prstGeom>
        </p:spPr>
        <p:txBody>
          <a:bodyPr wrap="none">
            <a:spAutoFit/>
          </a:bodyPr>
          <a:lstStyle/>
          <a:p>
            <a:r>
              <a:rPr lang="uk-UA" b="1" dirty="0" smtClean="0">
                <a:latin typeface="Times New Roman" panose="02020603050405020304" pitchFamily="18" charset="0"/>
                <a:cs typeface="Times New Roman" panose="02020603050405020304" pitchFamily="18" charset="0"/>
              </a:rPr>
              <a:t>2. Онови </a:t>
            </a:r>
            <a:r>
              <a:rPr lang="uk-UA" b="1" dirty="0">
                <a:latin typeface="Times New Roman" panose="02020603050405020304" pitchFamily="18" charset="0"/>
                <a:cs typeface="Times New Roman" panose="02020603050405020304" pitchFamily="18" charset="0"/>
              </a:rPr>
              <a:t>антивірус!</a:t>
            </a:r>
          </a:p>
        </p:txBody>
      </p:sp>
      <p:pic>
        <p:nvPicPr>
          <p:cNvPr id="9218" name="Picture 2" descr="Приложения в Google Play – Kaspersky: Антивирус, AppL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56" y="3258312"/>
            <a:ext cx="2278040" cy="3051008"/>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2675749" y="3613666"/>
            <a:ext cx="6120680" cy="2985433"/>
          </a:xfrm>
          <a:prstGeom prst="rect">
            <a:avLst/>
          </a:prstGeom>
        </p:spPr>
        <p:txBody>
          <a:bodyPr wrap="square">
            <a:spAutoFit/>
          </a:bodyPr>
          <a:lstStyle/>
          <a:p>
            <a:r>
              <a:rPr lang="uk-UA" sz="1400" b="1" dirty="0">
                <a:latin typeface="Times New Roman" panose="02020603050405020304" pitchFamily="18" charset="0"/>
                <a:cs typeface="Times New Roman" panose="02020603050405020304" pitchFamily="18" charset="0"/>
              </a:rPr>
              <a:t>І це обов’язково! </a:t>
            </a:r>
            <a:r>
              <a:rPr lang="uk-UA" sz="1400" dirty="0">
                <a:latin typeface="Times New Roman" panose="02020603050405020304" pitchFamily="18" charset="0"/>
                <a:cs typeface="Times New Roman" panose="02020603050405020304" pitchFamily="18" charset="0"/>
              </a:rPr>
              <a:t>Якщо ти наївно вважаєш, що твій комп’ютер, телефон чи планшет нікому не потрібен, або що віруси — це дрібниця, то серйозно помиляєшся. Сучасні шпигунські програми дають змогу не тільки копіювати інформацію з пристрою і передавати противнику, а ще й умикати камеру, записувати звук чи навіть приховано передавати дані про </a:t>
            </a:r>
            <a:r>
              <a:rPr lang="uk-UA" sz="1400" dirty="0" err="1">
                <a:latin typeface="Times New Roman" panose="02020603050405020304" pitchFamily="18" charset="0"/>
                <a:cs typeface="Times New Roman" panose="02020603050405020304" pitchFamily="18" charset="0"/>
              </a:rPr>
              <a:t>геопозиціонування</a:t>
            </a:r>
            <a:r>
              <a:rPr lang="uk-UA" sz="1400" dirty="0">
                <a:latin typeface="Times New Roman" panose="02020603050405020304" pitchFamily="18" charset="0"/>
                <a:cs typeface="Times New Roman" panose="02020603050405020304" pitchFamily="18" charset="0"/>
              </a:rPr>
              <a:t>. Навіть ноутбук, який не використовується для доступу в інтернет у зоні </a:t>
            </a:r>
            <a:r>
              <a:rPr lang="uk-UA" sz="1400" dirty="0" smtClean="0">
                <a:latin typeface="Times New Roman" panose="02020603050405020304" pitchFamily="18" charset="0"/>
                <a:cs typeface="Times New Roman" panose="02020603050405020304" pitchFamily="18" charset="0"/>
              </a:rPr>
              <a:t>воєнних дій, </a:t>
            </a:r>
            <a:r>
              <a:rPr lang="uk-UA" sz="1400" dirty="0">
                <a:latin typeface="Times New Roman" panose="02020603050405020304" pitchFamily="18" charset="0"/>
                <a:cs typeface="Times New Roman" panose="02020603050405020304" pitchFamily="18" charset="0"/>
              </a:rPr>
              <a:t>по приїзді в ППД може зробити неприємний сюрприз, інфікувавши всю мережу військової частини</a:t>
            </a:r>
            <a:r>
              <a:rPr lang="uk-UA" dirty="0" smtClean="0">
                <a:latin typeface="Times New Roman" panose="02020603050405020304" pitchFamily="18" charset="0"/>
                <a:cs typeface="Times New Roman" panose="02020603050405020304" pitchFamily="18" charset="0"/>
              </a:rPr>
              <a:t>.</a:t>
            </a:r>
          </a:p>
          <a:p>
            <a:r>
              <a:rPr lang="ru-RU" b="1" dirty="0" err="1">
                <a:latin typeface="Times New Roman" panose="02020603050405020304" pitchFamily="18" charset="0"/>
                <a:cs typeface="Times New Roman" panose="02020603050405020304" pitchFamily="18" charset="0"/>
              </a:rPr>
              <a:t>Важливо</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пам’ятати</a:t>
            </a:r>
            <a:r>
              <a:rPr lang="ru-RU" b="1"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Можна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користуватися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лише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тими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антивірусами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що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пройшли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експертизу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відповідного</a:t>
            </a:r>
            <a:r>
              <a:rPr lang="ru-RU" dirty="0">
                <a:latin typeface="Times New Roman" panose="02020603050405020304" pitchFamily="18" charset="0"/>
                <a:cs typeface="Times New Roman" panose="02020603050405020304" pitchFamily="18" charset="0"/>
              </a:rPr>
              <a:t> органу, </a:t>
            </a:r>
            <a:r>
              <a:rPr lang="ru-RU" dirty="0" err="1">
                <a:latin typeface="Times New Roman" panose="02020603050405020304" pitchFamily="18" charset="0"/>
                <a:cs typeface="Times New Roman" panose="02020603050405020304" pitchFamily="18" charset="0"/>
              </a:rPr>
              <a:t>адже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трохи</a:t>
            </a:r>
            <a:r>
              <a:rPr lang="ru-RU" dirty="0">
                <a:latin typeface="Times New Roman" panose="02020603050405020304" pitchFamily="18" charset="0"/>
                <a:cs typeface="Times New Roman" panose="02020603050405020304" pitchFamily="18" charset="0"/>
              </a:rPr>
              <a:t> дивно </a:t>
            </a:r>
            <a:r>
              <a:rPr lang="ru-RU" dirty="0" err="1">
                <a:latin typeface="Times New Roman" panose="02020603050405020304" pitchFamily="18" charset="0"/>
                <a:cs typeface="Times New Roman" panose="02020603050405020304" pitchFamily="18" charset="0"/>
              </a:rPr>
              <a:t>використовувати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російський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антивірус</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Касперського</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війні</a:t>
            </a:r>
            <a:r>
              <a:rPr lang="ru-RU" dirty="0">
                <a:latin typeface="Times New Roman" panose="02020603050405020304" pitchFamily="18" charset="0"/>
                <a:cs typeface="Times New Roman" panose="02020603050405020304" pitchFamily="18" charset="0"/>
              </a:rPr>
              <a:t> з </a:t>
            </a:r>
            <a:r>
              <a:rPr lang="ru-RU" dirty="0" err="1">
                <a:latin typeface="Times New Roman" panose="02020603050405020304" pitchFamily="18" charset="0"/>
                <a:cs typeface="Times New Roman" panose="02020603050405020304" pitchFamily="18" charset="0"/>
              </a:rPr>
              <a:t>Росією</a:t>
            </a:r>
            <a:r>
              <a:rPr lang="ru-RU" dirty="0">
                <a:latin typeface="Times New Roman" panose="02020603050405020304" pitchFamily="18" charset="0"/>
                <a:cs typeface="Times New Roman" panose="02020603050405020304" pitchFamily="18" charset="0"/>
              </a:rPr>
              <a:t>...</a:t>
            </a:r>
            <a:endParaRPr lang="uk-U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5850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355976" y="692696"/>
            <a:ext cx="3888432" cy="284693"/>
          </a:xfrm>
          <a:prstGeom prst="rect">
            <a:avLst/>
          </a:prstGeom>
        </p:spPr>
        <p:txBody>
          <a:bodyPr wrap="square">
            <a:spAutoFit/>
          </a:bodyPr>
          <a:lstStyle/>
          <a:p>
            <a:pPr algn="just">
              <a:lnSpc>
                <a:spcPts val="1500"/>
              </a:lnSpc>
              <a:spcAft>
                <a:spcPts val="1000"/>
              </a:spcAft>
            </a:pPr>
            <a:r>
              <a:rPr lang="uk-UA" b="1" dirty="0">
                <a:solidFill>
                  <a:srgbClr val="333333"/>
                </a:solidFill>
                <a:latin typeface="Times New Roman"/>
                <a:ea typeface="Times New Roman"/>
                <a:cs typeface="Times New Roman"/>
              </a:rPr>
              <a:t>3. Став сильні паролі.</a:t>
            </a:r>
            <a:endParaRPr lang="uk-UA" sz="1400" dirty="0">
              <a:ea typeface="Calibri"/>
              <a:cs typeface="Times New Roman"/>
            </a:endParaRP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76672"/>
            <a:ext cx="3822615"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253945" y="2276872"/>
            <a:ext cx="4572000" cy="3747180"/>
          </a:xfrm>
          <a:prstGeom prst="rect">
            <a:avLst/>
          </a:prstGeom>
        </p:spPr>
        <p:txBody>
          <a:bodyPr>
            <a:spAutoFit/>
          </a:bodyPr>
          <a:lstStyle/>
          <a:p>
            <a:pPr algn="just">
              <a:lnSpc>
                <a:spcPts val="1500"/>
              </a:lnSpc>
              <a:spcAft>
                <a:spcPts val="1000"/>
              </a:spcAft>
            </a:pPr>
            <a:r>
              <a:rPr lang="uk-UA" dirty="0">
                <a:solidFill>
                  <a:srgbClr val="333333"/>
                </a:solidFill>
                <a:latin typeface="Times New Roman"/>
                <a:ea typeface="Times New Roman"/>
                <a:cs typeface="Times New Roman"/>
              </a:rPr>
              <a:t>Не важливо, чи це пароль розблокування телефону, чи пароль до сторінки в </a:t>
            </a:r>
            <a:r>
              <a:rPr lang="uk-UA" dirty="0" err="1">
                <a:solidFill>
                  <a:srgbClr val="333333"/>
                </a:solidFill>
                <a:latin typeface="Times New Roman"/>
                <a:ea typeface="Times New Roman"/>
                <a:cs typeface="Times New Roman"/>
              </a:rPr>
              <a:t>соцмережі</a:t>
            </a:r>
            <a:r>
              <a:rPr lang="uk-UA" dirty="0">
                <a:solidFill>
                  <a:srgbClr val="333333"/>
                </a:solidFill>
                <a:latin typeface="Times New Roman"/>
                <a:ea typeface="Times New Roman"/>
                <a:cs typeface="Times New Roman"/>
              </a:rPr>
              <a:t>. Паролі ламаються, і це не поодинокі випадки. </a:t>
            </a:r>
            <a:r>
              <a:rPr lang="uk-UA" i="1" u="sng" dirty="0">
                <a:solidFill>
                  <a:srgbClr val="333333"/>
                </a:solidFill>
                <a:latin typeface="Times New Roman"/>
                <a:ea typeface="Times New Roman"/>
                <a:cs typeface="Times New Roman"/>
              </a:rPr>
              <a:t>Зламаний/скомпрометований пароль, наприклад, до електронної скриньки дає доступ противнику до профілів у соціальних мережах, блогах та можливість здійснювати їхнє налаштування. У тому числі передачу даних третім особам і ввімкнення </a:t>
            </a:r>
            <a:r>
              <a:rPr lang="uk-UA" i="1" u="sng" dirty="0" err="1">
                <a:solidFill>
                  <a:srgbClr val="333333"/>
                </a:solidFill>
                <a:latin typeface="Times New Roman"/>
                <a:ea typeface="Times New Roman"/>
                <a:cs typeface="Times New Roman"/>
              </a:rPr>
              <a:t>геопозиціонування</a:t>
            </a:r>
            <a:r>
              <a:rPr lang="uk-UA" i="1" u="sng" dirty="0">
                <a:solidFill>
                  <a:srgbClr val="333333"/>
                </a:solidFill>
                <a:latin typeface="Times New Roman"/>
                <a:ea typeface="Times New Roman"/>
                <a:cs typeface="Times New Roman"/>
              </a:rPr>
              <a:t>. Щоб цього не трапилося, не використовуйте для пароля дати народження близьких людей, номери телефонів та іншу інформацію, яку можна дізнатися з відкритих джерел</a:t>
            </a:r>
            <a:r>
              <a:rPr lang="uk-UA" dirty="0">
                <a:solidFill>
                  <a:srgbClr val="333333"/>
                </a:solidFill>
                <a:latin typeface="Times New Roman"/>
                <a:ea typeface="Times New Roman"/>
                <a:cs typeface="Times New Roman"/>
              </a:rPr>
              <a:t>. </a:t>
            </a:r>
            <a:r>
              <a:rPr lang="uk-UA" b="1" i="1" dirty="0">
                <a:solidFill>
                  <a:srgbClr val="333333"/>
                </a:solidFill>
                <a:latin typeface="Times New Roman"/>
                <a:ea typeface="Times New Roman"/>
                <a:cs typeface="Times New Roman"/>
              </a:rPr>
              <a:t>Натомість пароль має складатися з не менш ніж </a:t>
            </a:r>
            <a:r>
              <a:rPr lang="uk-UA" b="1" i="1" dirty="0" smtClean="0">
                <a:solidFill>
                  <a:srgbClr val="333333"/>
                </a:solidFill>
                <a:latin typeface="Times New Roman"/>
                <a:ea typeface="Times New Roman"/>
                <a:cs typeface="Times New Roman"/>
              </a:rPr>
              <a:t>п*</a:t>
            </a:r>
            <a:r>
              <a:rPr lang="uk-UA" b="1" i="1" dirty="0" err="1" smtClean="0">
                <a:solidFill>
                  <a:srgbClr val="333333"/>
                </a:solidFill>
                <a:latin typeface="Times New Roman"/>
                <a:ea typeface="Times New Roman"/>
                <a:cs typeface="Times New Roman"/>
              </a:rPr>
              <a:t>ятнадцяти</a:t>
            </a:r>
            <a:r>
              <a:rPr lang="uk-UA" b="1" i="1" dirty="0" smtClean="0">
                <a:solidFill>
                  <a:srgbClr val="333333"/>
                </a:solidFill>
                <a:latin typeface="Times New Roman"/>
                <a:ea typeface="Times New Roman"/>
                <a:cs typeface="Times New Roman"/>
              </a:rPr>
              <a:t> </a:t>
            </a:r>
            <a:r>
              <a:rPr lang="uk-UA" b="1" i="1" dirty="0">
                <a:solidFill>
                  <a:srgbClr val="333333"/>
                </a:solidFill>
                <a:latin typeface="Times New Roman"/>
                <a:ea typeface="Times New Roman"/>
                <a:cs typeface="Times New Roman"/>
              </a:rPr>
              <a:t>символів, мати цифри і літери та містити хоча б одну велику літеру і спеціальний символ.</a:t>
            </a:r>
            <a:endParaRPr lang="uk-UA" sz="1400" dirty="0">
              <a:ea typeface="Calibri"/>
              <a:cs typeface="Times New Roman"/>
            </a:endParaRPr>
          </a:p>
        </p:txBody>
      </p:sp>
      <p:sp>
        <p:nvSpPr>
          <p:cNvPr id="6" name="Прямоугольник 5"/>
          <p:cNvSpPr/>
          <p:nvPr/>
        </p:nvSpPr>
        <p:spPr>
          <a:xfrm>
            <a:off x="4436893" y="1124744"/>
            <a:ext cx="4572000" cy="669414"/>
          </a:xfrm>
          <a:prstGeom prst="rect">
            <a:avLst/>
          </a:prstGeom>
        </p:spPr>
        <p:txBody>
          <a:bodyPr>
            <a:spAutoFit/>
          </a:bodyPr>
          <a:lstStyle/>
          <a:p>
            <a:pPr algn="just">
              <a:lnSpc>
                <a:spcPts val="1500"/>
              </a:lnSpc>
              <a:spcAft>
                <a:spcPts val="1000"/>
              </a:spcAft>
            </a:pPr>
            <a:r>
              <a:rPr lang="uk-UA" b="1" dirty="0">
                <a:solidFill>
                  <a:srgbClr val="333333"/>
                </a:solidFill>
                <a:latin typeface="Times New Roman"/>
                <a:ea typeface="Times New Roman"/>
                <a:cs typeface="Times New Roman"/>
              </a:rPr>
              <a:t>Важливо пам’ятати! </a:t>
            </a:r>
            <a:r>
              <a:rPr lang="uk-UA" dirty="0">
                <a:solidFill>
                  <a:srgbClr val="333333"/>
                </a:solidFill>
                <a:latin typeface="Times New Roman"/>
                <a:ea typeface="Times New Roman"/>
                <a:cs typeface="Times New Roman"/>
              </a:rPr>
              <a:t>Не менш важливо </a:t>
            </a:r>
            <a:r>
              <a:rPr lang="uk-UA" b="1" dirty="0">
                <a:solidFill>
                  <a:srgbClr val="333333"/>
                </a:solidFill>
                <a:latin typeface="Times New Roman"/>
                <a:ea typeface="Times New Roman"/>
                <a:cs typeface="Times New Roman"/>
              </a:rPr>
              <a:t>НЕ</a:t>
            </a:r>
            <a:r>
              <a:rPr lang="uk-UA" dirty="0">
                <a:solidFill>
                  <a:srgbClr val="333333"/>
                </a:solidFill>
                <a:latin typeface="Times New Roman"/>
                <a:ea typeface="Times New Roman"/>
                <a:cs typeface="Times New Roman"/>
              </a:rPr>
              <a:t> ставити однакові паролі на різні пристрої чи облікові записи.</a:t>
            </a:r>
            <a:endParaRPr lang="uk-UA" sz="1400" dirty="0">
              <a:ea typeface="Calibri"/>
              <a:cs typeface="Times New Roman"/>
            </a:endParaRPr>
          </a:p>
        </p:txBody>
      </p:sp>
      <p:sp>
        <p:nvSpPr>
          <p:cNvPr id="7" name="AutoShape 5" descr="Названо найнебезпечніші паролі, які легко зламати - Техно | Сьогодні"/>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8" name="AutoShape 7" descr="Названо найнебезпечніші паролі, які легко зламати - Техно | Сьогодні"/>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1024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6793" y="1875276"/>
            <a:ext cx="4102100" cy="4074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8893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04664"/>
            <a:ext cx="4752528" cy="2109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4932040" y="404664"/>
            <a:ext cx="3995936" cy="477054"/>
          </a:xfrm>
          <a:prstGeom prst="rect">
            <a:avLst/>
          </a:prstGeom>
        </p:spPr>
        <p:txBody>
          <a:bodyPr wrap="square">
            <a:spAutoFit/>
          </a:bodyPr>
          <a:lstStyle/>
          <a:p>
            <a:pPr algn="just">
              <a:lnSpc>
                <a:spcPts val="1500"/>
              </a:lnSpc>
              <a:spcAft>
                <a:spcPts val="1000"/>
              </a:spcAft>
            </a:pPr>
            <a:r>
              <a:rPr lang="uk-UA" b="1" dirty="0">
                <a:solidFill>
                  <a:srgbClr val="333333"/>
                </a:solidFill>
                <a:latin typeface="Times New Roman"/>
                <a:ea typeface="Times New Roman"/>
                <a:cs typeface="Times New Roman"/>
              </a:rPr>
              <a:t>4. Не використовуй </a:t>
            </a:r>
            <a:r>
              <a:rPr lang="uk-UA" b="1" dirty="0" err="1">
                <a:solidFill>
                  <a:srgbClr val="333333"/>
                </a:solidFill>
                <a:latin typeface="Times New Roman"/>
                <a:ea typeface="Times New Roman"/>
                <a:cs typeface="Times New Roman"/>
              </a:rPr>
              <a:t>WiFi-роутери</a:t>
            </a:r>
            <a:r>
              <a:rPr lang="uk-UA" b="1" dirty="0">
                <a:solidFill>
                  <a:srgbClr val="333333"/>
                </a:solidFill>
                <a:latin typeface="Times New Roman"/>
                <a:ea typeface="Times New Roman"/>
                <a:cs typeface="Times New Roman"/>
              </a:rPr>
              <a:t> та інтернет-модеми.</a:t>
            </a:r>
            <a:endParaRPr lang="uk-UA" sz="1400" dirty="0">
              <a:ea typeface="Calibri"/>
              <a:cs typeface="Times New Roman"/>
            </a:endParaRPr>
          </a:p>
        </p:txBody>
      </p:sp>
      <p:sp>
        <p:nvSpPr>
          <p:cNvPr id="5" name="Прямоугольник 4"/>
          <p:cNvSpPr/>
          <p:nvPr/>
        </p:nvSpPr>
        <p:spPr>
          <a:xfrm>
            <a:off x="323527" y="2996952"/>
            <a:ext cx="8392219" cy="2272417"/>
          </a:xfrm>
          <a:prstGeom prst="rect">
            <a:avLst/>
          </a:prstGeom>
        </p:spPr>
        <p:txBody>
          <a:bodyPr wrap="square">
            <a:spAutoFit/>
          </a:bodyPr>
          <a:lstStyle/>
          <a:p>
            <a:pPr algn="just">
              <a:lnSpc>
                <a:spcPts val="1500"/>
              </a:lnSpc>
              <a:spcAft>
                <a:spcPts val="1000"/>
              </a:spcAft>
            </a:pPr>
            <a:r>
              <a:rPr lang="uk-UA" i="1" u="sng" dirty="0">
                <a:solidFill>
                  <a:srgbClr val="333333"/>
                </a:solidFill>
                <a:latin typeface="Times New Roman" panose="02020603050405020304" pitchFamily="18" charset="0"/>
                <a:ea typeface="Times New Roman"/>
                <a:cs typeface="Times New Roman" panose="02020603050405020304" pitchFamily="18" charset="0"/>
              </a:rPr>
              <a:t>По-перше, їх можна зламати, точніше, взяти під контроль</a:t>
            </a:r>
            <a:r>
              <a:rPr lang="uk-UA" dirty="0">
                <a:solidFill>
                  <a:srgbClr val="333333"/>
                </a:solidFill>
                <a:latin typeface="Times New Roman" panose="02020603050405020304" pitchFamily="18" charset="0"/>
                <a:ea typeface="Times New Roman"/>
                <a:cs typeface="Times New Roman" panose="02020603050405020304" pitchFamily="18" charset="0"/>
              </a:rPr>
              <a:t>. Ураховуючи це, їх налаштуванням повинні займатися кваліфіковані спеціалісти, які можуть надійно захистити такі пристрої. Інакше перегляд вашого трафіку стане питанням часу. Чим це загрожує, вже описано вище...</a:t>
            </a:r>
            <a:endParaRPr lang="uk-UA" dirty="0">
              <a:latin typeface="Times New Roman" panose="02020603050405020304" pitchFamily="18" charset="0"/>
              <a:ea typeface="Calibri"/>
              <a:cs typeface="Times New Roman" panose="02020603050405020304" pitchFamily="18" charset="0"/>
            </a:endParaRPr>
          </a:p>
          <a:p>
            <a:pPr algn="just">
              <a:lnSpc>
                <a:spcPts val="1500"/>
              </a:lnSpc>
              <a:spcAft>
                <a:spcPts val="1000"/>
              </a:spcAft>
            </a:pPr>
            <a:r>
              <a:rPr lang="uk-UA" dirty="0">
                <a:solidFill>
                  <a:srgbClr val="333333"/>
                </a:solidFill>
                <a:latin typeface="Times New Roman" panose="02020603050405020304" pitchFamily="18" charset="0"/>
                <a:ea typeface="Times New Roman"/>
                <a:cs typeface="Times New Roman" panose="02020603050405020304" pitchFamily="18" charset="0"/>
              </a:rPr>
              <a:t> Крім того, не варто забувати, що </a:t>
            </a:r>
            <a:r>
              <a:rPr lang="uk-UA" dirty="0" err="1">
                <a:solidFill>
                  <a:srgbClr val="333333"/>
                </a:solidFill>
                <a:latin typeface="Times New Roman" panose="02020603050405020304" pitchFamily="18" charset="0"/>
                <a:ea typeface="Times New Roman"/>
                <a:cs typeface="Times New Roman" panose="02020603050405020304" pitchFamily="18" charset="0"/>
              </a:rPr>
              <a:t>роутери</a:t>
            </a:r>
            <a:r>
              <a:rPr lang="uk-UA" dirty="0">
                <a:solidFill>
                  <a:srgbClr val="333333"/>
                </a:solidFill>
                <a:latin typeface="Times New Roman" panose="02020603050405020304" pitchFamily="18" charset="0"/>
                <a:ea typeface="Times New Roman"/>
                <a:cs typeface="Times New Roman" panose="02020603050405020304" pitchFamily="18" charset="0"/>
              </a:rPr>
              <a:t> та модеми за своєю суттю </a:t>
            </a:r>
            <a:r>
              <a:rPr lang="uk-UA" dirty="0" err="1">
                <a:solidFill>
                  <a:srgbClr val="333333"/>
                </a:solidFill>
                <a:latin typeface="Times New Roman" panose="02020603050405020304" pitchFamily="18" charset="0"/>
                <a:ea typeface="Times New Roman"/>
                <a:cs typeface="Times New Roman" panose="02020603050405020304" pitchFamily="18" charset="0"/>
              </a:rPr>
              <a:t>радіовипромінювальні</a:t>
            </a:r>
            <a:r>
              <a:rPr lang="uk-UA" dirty="0">
                <a:solidFill>
                  <a:srgbClr val="333333"/>
                </a:solidFill>
                <a:latin typeface="Times New Roman" panose="02020603050405020304" pitchFamily="18" charset="0"/>
                <a:ea typeface="Times New Roman"/>
                <a:cs typeface="Times New Roman" panose="02020603050405020304" pitchFamily="18" charset="0"/>
              </a:rPr>
              <a:t> засоби. Запеленгувати подібні пристрої з точністю до 10 — 15 метрів можна за допомогою всього двох спрямованих антен і порівняння сили сигналу.</a:t>
            </a:r>
            <a:endParaRPr lang="uk-UA" dirty="0">
              <a:latin typeface="Times New Roman" panose="02020603050405020304" pitchFamily="18" charset="0"/>
              <a:ea typeface="Calibri"/>
              <a:cs typeface="Times New Roman" panose="02020603050405020304" pitchFamily="18" charset="0"/>
            </a:endParaRPr>
          </a:p>
          <a:p>
            <a:pPr algn="just">
              <a:lnSpc>
                <a:spcPts val="1500"/>
              </a:lnSpc>
              <a:spcAft>
                <a:spcPts val="1000"/>
              </a:spcAft>
            </a:pPr>
            <a:r>
              <a:rPr lang="uk-UA" b="1" dirty="0">
                <a:solidFill>
                  <a:srgbClr val="333333"/>
                </a:solidFill>
                <a:latin typeface="Times New Roman" panose="02020603050405020304" pitchFamily="18" charset="0"/>
                <a:ea typeface="Times New Roman"/>
                <a:cs typeface="Times New Roman" panose="02020603050405020304" pitchFamily="18" charset="0"/>
              </a:rPr>
              <a:t>Важливо пам’ятати! </a:t>
            </a:r>
            <a:r>
              <a:rPr lang="uk-UA" dirty="0">
                <a:solidFill>
                  <a:srgbClr val="333333"/>
                </a:solidFill>
                <a:latin typeface="Times New Roman" panose="02020603050405020304" pitchFamily="18" charset="0"/>
                <a:ea typeface="Times New Roman"/>
                <a:cs typeface="Times New Roman" panose="02020603050405020304" pitchFamily="18" charset="0"/>
              </a:rPr>
              <a:t>Якщо тобі хтось каже, що це перебільшення, то нагадай йому, як загинув Джохар Дудаєв ще в далекому 1996-му...</a:t>
            </a:r>
            <a:endParaRPr lang="uk-UA" dirty="0">
              <a:latin typeface="Times New Roman" panose="02020603050405020304" pitchFamily="18" charset="0"/>
              <a:ea typeface="Calibri"/>
              <a:cs typeface="Times New Roman" panose="02020603050405020304" pitchFamily="18" charset="0"/>
            </a:endParaRPr>
          </a:p>
        </p:txBody>
      </p:sp>
      <p:sp>
        <p:nvSpPr>
          <p:cNvPr id="6" name="AutoShape 4" descr="Лучшие в 2022 году: комбинации модемов и маршрутизаторов | Журнал Digital  World - новости, тесты, обзоры телефонов, планшетов, ноутбуков"/>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881718"/>
            <a:ext cx="3495675" cy="1971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9773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75856" y="476672"/>
            <a:ext cx="5472608" cy="669414"/>
          </a:xfrm>
          <a:prstGeom prst="rect">
            <a:avLst/>
          </a:prstGeom>
        </p:spPr>
        <p:txBody>
          <a:bodyPr wrap="square">
            <a:spAutoFit/>
          </a:bodyPr>
          <a:lstStyle/>
          <a:p>
            <a:pPr algn="just">
              <a:lnSpc>
                <a:spcPts val="1500"/>
              </a:lnSpc>
              <a:spcAft>
                <a:spcPts val="1000"/>
              </a:spcAft>
            </a:pPr>
            <a:r>
              <a:rPr lang="uk-UA" b="1" dirty="0">
                <a:solidFill>
                  <a:srgbClr val="333333"/>
                </a:solidFill>
                <a:latin typeface="Times New Roman"/>
                <a:ea typeface="Times New Roman"/>
                <a:cs typeface="Times New Roman"/>
              </a:rPr>
              <a:t>5. Не завантажуй програм та ігор невідомого походження та не переходь за посиланнями на сайти, про які не знаєш.</a:t>
            </a:r>
            <a:endParaRPr lang="uk-UA" sz="1400" dirty="0">
              <a:ea typeface="Calibri"/>
              <a:cs typeface="Times New Roman"/>
            </a:endParaRPr>
          </a:p>
        </p:txBody>
      </p:sp>
      <p:pic>
        <p:nvPicPr>
          <p:cNvPr id="12290" name="Picture 2" descr="Купити Horizon Zero Dawn Collector's Edition б/в PS4 - ІГРИ PS4 | Б/В SONY  с доставкою за низькою ціною | Інтернет-магазин відео ігор MGAM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476672"/>
            <a:ext cx="3168352" cy="288032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347864" y="1185276"/>
            <a:ext cx="5544616" cy="2721258"/>
          </a:xfrm>
          <a:prstGeom prst="rect">
            <a:avLst/>
          </a:prstGeom>
        </p:spPr>
        <p:txBody>
          <a:bodyPr wrap="square">
            <a:spAutoFit/>
          </a:bodyPr>
          <a:lstStyle/>
          <a:p>
            <a:pPr algn="just">
              <a:lnSpc>
                <a:spcPts val="1500"/>
              </a:lnSpc>
              <a:spcAft>
                <a:spcPts val="1000"/>
              </a:spcAft>
            </a:pPr>
            <a:r>
              <a:rPr lang="uk-UA" b="1" i="1" dirty="0">
                <a:solidFill>
                  <a:srgbClr val="333333"/>
                </a:solidFill>
                <a:latin typeface="Times New Roman"/>
                <a:ea typeface="Times New Roman"/>
                <a:cs typeface="Times New Roman"/>
              </a:rPr>
              <a:t>Ігри та програмне забезпечення можуть бути написані спеціально для шпигування за користувачем</a:t>
            </a:r>
            <a:r>
              <a:rPr lang="uk-UA" dirty="0">
                <a:solidFill>
                  <a:srgbClr val="333333"/>
                </a:solidFill>
                <a:latin typeface="Times New Roman"/>
                <a:ea typeface="Times New Roman"/>
                <a:cs typeface="Times New Roman"/>
              </a:rPr>
              <a:t>. Дозволи на кшталт «передавати дані», які надаються програмам, уже нікого не насторожують. А даремно. Адже надаючи дозвіл невідомому програмному забезпеченню на передачу даних, самостійне ввімкнення GPS або </a:t>
            </a:r>
            <a:r>
              <a:rPr lang="uk-UA" dirty="0" err="1">
                <a:solidFill>
                  <a:srgbClr val="333333"/>
                </a:solidFill>
                <a:latin typeface="Times New Roman"/>
                <a:ea typeface="Times New Roman"/>
                <a:cs typeface="Times New Roman"/>
              </a:rPr>
              <a:t>Wi-Fi</a:t>
            </a:r>
            <a:r>
              <a:rPr lang="uk-UA" dirty="0">
                <a:solidFill>
                  <a:srgbClr val="333333"/>
                </a:solidFill>
                <a:latin typeface="Times New Roman"/>
                <a:ea typeface="Times New Roman"/>
                <a:cs typeface="Times New Roman"/>
              </a:rPr>
              <a:t>, ти наражаєш на небезпеку не тільки себе, а й побратимів...</a:t>
            </a:r>
            <a:endParaRPr lang="uk-UA" sz="1400" dirty="0">
              <a:ea typeface="Calibri"/>
              <a:cs typeface="Times New Roman"/>
            </a:endParaRPr>
          </a:p>
          <a:p>
            <a:pPr algn="just">
              <a:lnSpc>
                <a:spcPts val="1500"/>
              </a:lnSpc>
              <a:spcAft>
                <a:spcPts val="1000"/>
              </a:spcAft>
            </a:pPr>
            <a:r>
              <a:rPr lang="uk-UA" b="1" dirty="0">
                <a:solidFill>
                  <a:srgbClr val="333333"/>
                </a:solidFill>
                <a:latin typeface="Times New Roman"/>
                <a:ea typeface="Times New Roman"/>
                <a:cs typeface="Times New Roman"/>
              </a:rPr>
              <a:t>Важливо пам’ятати! </a:t>
            </a:r>
            <a:r>
              <a:rPr lang="uk-UA" dirty="0">
                <a:solidFill>
                  <a:srgbClr val="333333"/>
                </a:solidFill>
                <a:latin typeface="Times New Roman"/>
                <a:ea typeface="Times New Roman"/>
                <a:cs typeface="Times New Roman"/>
              </a:rPr>
              <a:t>Ігри, в яких ти стріляєш «москалів» або палиш Кремль, не обов’язково написані патріотами. Вони просто розраховані на свою цільову аудиторію — на тебе...</a:t>
            </a:r>
            <a:endParaRPr lang="uk-UA" sz="1400" dirty="0">
              <a:ea typeface="Calibri"/>
              <a:cs typeface="Times New Roman"/>
            </a:endParaRPr>
          </a:p>
        </p:txBody>
      </p:sp>
      <p:pic>
        <p:nvPicPr>
          <p:cNvPr id="12292" name="Picture 4" descr="Microsoft виявила шкідливі програми в системах державних установ України |  Новини - актуальні повідомлення про події в світі | DW | 16.01.20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145774"/>
            <a:ext cx="8352928" cy="2019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20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283968" y="476672"/>
            <a:ext cx="4572000" cy="646331"/>
          </a:xfrm>
          <a:prstGeom prst="rect">
            <a:avLst/>
          </a:prstGeom>
        </p:spPr>
        <p:txBody>
          <a:bodyPr>
            <a:spAutoFit/>
          </a:bodyPr>
          <a:lstStyle/>
          <a:p>
            <a:r>
              <a:rPr lang="uk-UA" b="1" dirty="0">
                <a:solidFill>
                  <a:srgbClr val="333333"/>
                </a:solidFill>
                <a:latin typeface="Times New Roman"/>
                <a:ea typeface="Times New Roman"/>
              </a:rPr>
              <a:t>Використання мобільних телефонів у зоні воєнних дій</a:t>
            </a:r>
            <a:endParaRPr lang="uk-UA" dirty="0"/>
          </a:p>
        </p:txBody>
      </p:sp>
      <p:pic>
        <p:nvPicPr>
          <p:cNvPr id="5" name="Рисунок 4"/>
          <p:cNvPicPr/>
          <p:nvPr/>
        </p:nvPicPr>
        <p:blipFill>
          <a:blip r:embed="rId2"/>
          <a:stretch>
            <a:fillRect/>
          </a:stretch>
        </p:blipFill>
        <p:spPr>
          <a:xfrm>
            <a:off x="104469" y="439912"/>
            <a:ext cx="4197350" cy="3997200"/>
          </a:xfrm>
          <a:prstGeom prst="rect">
            <a:avLst/>
          </a:prstGeom>
        </p:spPr>
      </p:pic>
      <p:sp>
        <p:nvSpPr>
          <p:cNvPr id="6" name="Прямоугольник 5"/>
          <p:cNvSpPr/>
          <p:nvPr/>
        </p:nvSpPr>
        <p:spPr>
          <a:xfrm>
            <a:off x="4355976" y="1248192"/>
            <a:ext cx="4572000" cy="3298339"/>
          </a:xfrm>
          <a:prstGeom prst="rect">
            <a:avLst/>
          </a:prstGeom>
        </p:spPr>
        <p:txBody>
          <a:bodyPr>
            <a:spAutoFit/>
          </a:bodyPr>
          <a:lstStyle/>
          <a:p>
            <a:pPr algn="just">
              <a:lnSpc>
                <a:spcPts val="1500"/>
              </a:lnSpc>
              <a:spcAft>
                <a:spcPts val="1000"/>
              </a:spcAft>
            </a:pPr>
            <a:r>
              <a:rPr lang="uk-UA" i="1" u="sng" dirty="0">
                <a:solidFill>
                  <a:srgbClr val="333333"/>
                </a:solidFill>
                <a:latin typeface="Times New Roman"/>
                <a:ea typeface="Times New Roman"/>
                <a:cs typeface="Times New Roman"/>
              </a:rPr>
              <a:t>Найважливіше, що потрібно пам’ятати, мобільний телефон </a:t>
            </a:r>
            <a:r>
              <a:rPr lang="uk-UA" b="1" i="1" u="sng" dirty="0">
                <a:solidFill>
                  <a:srgbClr val="333333"/>
                </a:solidFill>
                <a:latin typeface="Times New Roman"/>
                <a:ea typeface="Times New Roman"/>
                <a:cs typeface="Times New Roman"/>
              </a:rPr>
              <a:t>ПОСТІЙНО</a:t>
            </a:r>
            <a:r>
              <a:rPr lang="uk-UA" i="1" u="sng" dirty="0">
                <a:solidFill>
                  <a:srgbClr val="333333"/>
                </a:solidFill>
                <a:latin typeface="Times New Roman"/>
                <a:ea typeface="Times New Roman"/>
                <a:cs typeface="Times New Roman"/>
              </a:rPr>
              <a:t> надсилає сигнали до базової станції. Це дає змогу «бачити» всі телефони, що знаходяться в зоні її дії. А смартфони, до того ж, самостійно підключаються до Інтернету та передають дані. Отже, про скритність пересування, місцезнаходження базового табору або скупчення військових не може бути й мови. А відтак, здійснити прицільний артобстріл зовсім нескладно</a:t>
            </a:r>
            <a:r>
              <a:rPr lang="uk-UA" dirty="0">
                <a:solidFill>
                  <a:srgbClr val="333333"/>
                </a:solidFill>
                <a:latin typeface="Times New Roman"/>
                <a:ea typeface="Times New Roman"/>
                <a:cs typeface="Times New Roman"/>
              </a:rPr>
              <a:t>.</a:t>
            </a:r>
            <a:endParaRPr lang="uk-UA" sz="1400" dirty="0">
              <a:ea typeface="Calibri"/>
              <a:cs typeface="Times New Roman"/>
            </a:endParaRPr>
          </a:p>
          <a:p>
            <a:pPr algn="just">
              <a:lnSpc>
                <a:spcPts val="1500"/>
              </a:lnSpc>
              <a:spcAft>
                <a:spcPts val="1000"/>
              </a:spcAft>
            </a:pPr>
            <a:r>
              <a:rPr lang="uk-UA" b="1" dirty="0">
                <a:solidFill>
                  <a:srgbClr val="333333"/>
                </a:solidFill>
                <a:latin typeface="Times New Roman"/>
                <a:ea typeface="Times New Roman"/>
                <a:cs typeface="Times New Roman"/>
              </a:rPr>
              <a:t>Важливо пам’ятати! </a:t>
            </a:r>
            <a:r>
              <a:rPr lang="uk-UA" dirty="0">
                <a:solidFill>
                  <a:srgbClr val="333333"/>
                </a:solidFill>
                <a:latin typeface="Times New Roman"/>
                <a:ea typeface="Times New Roman"/>
                <a:cs typeface="Times New Roman"/>
              </a:rPr>
              <a:t>Для забезпечення власної безпеки та безпеки товаришів відмовся від використання мобільних телефонів у зоні АТО або хоча б обмеж його до мінімуму.</a:t>
            </a:r>
            <a:endParaRPr lang="uk-UA" sz="1400" dirty="0">
              <a:ea typeface="Calibri"/>
              <a:cs typeface="Times New Roman"/>
            </a:endParaRPr>
          </a:p>
        </p:txBody>
      </p:sp>
      <p:pic>
        <p:nvPicPr>
          <p:cNvPr id="7" name="Рисунок 6"/>
          <p:cNvPicPr/>
          <p:nvPr/>
        </p:nvPicPr>
        <p:blipFill>
          <a:blip r:embed="rId3"/>
          <a:stretch>
            <a:fillRect/>
          </a:stretch>
        </p:blipFill>
        <p:spPr>
          <a:xfrm>
            <a:off x="1601787" y="4725144"/>
            <a:ext cx="5940425" cy="1621155"/>
          </a:xfrm>
          <a:prstGeom prst="rect">
            <a:avLst/>
          </a:prstGeom>
        </p:spPr>
      </p:pic>
    </p:spTree>
    <p:extLst>
      <p:ext uri="{BB962C8B-B14F-4D97-AF65-F5344CB8AC3E}">
        <p14:creationId xmlns:p14="http://schemas.microsoft.com/office/powerpoint/2010/main" val="59323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a:stretch>
            <a:fillRect/>
          </a:stretch>
        </p:blipFill>
        <p:spPr>
          <a:xfrm>
            <a:off x="35496" y="548680"/>
            <a:ext cx="2523480" cy="1990973"/>
          </a:xfrm>
          <a:prstGeom prst="rect">
            <a:avLst/>
          </a:prstGeom>
        </p:spPr>
      </p:pic>
      <p:pic>
        <p:nvPicPr>
          <p:cNvPr id="5" name="Рисунок 4"/>
          <p:cNvPicPr/>
          <p:nvPr/>
        </p:nvPicPr>
        <p:blipFill>
          <a:blip r:embed="rId3"/>
          <a:stretch>
            <a:fillRect/>
          </a:stretch>
        </p:blipFill>
        <p:spPr>
          <a:xfrm>
            <a:off x="2699792" y="413866"/>
            <a:ext cx="3073400" cy="2260600"/>
          </a:xfrm>
          <a:prstGeom prst="rect">
            <a:avLst/>
          </a:prstGeom>
        </p:spPr>
      </p:pic>
      <p:pic>
        <p:nvPicPr>
          <p:cNvPr id="6" name="Рисунок 5"/>
          <p:cNvPicPr/>
          <p:nvPr/>
        </p:nvPicPr>
        <p:blipFill>
          <a:blip r:embed="rId4"/>
          <a:stretch>
            <a:fillRect/>
          </a:stretch>
        </p:blipFill>
        <p:spPr>
          <a:xfrm>
            <a:off x="323528" y="2996952"/>
            <a:ext cx="4123990" cy="3178820"/>
          </a:xfrm>
          <a:prstGeom prst="rect">
            <a:avLst/>
          </a:prstGeom>
        </p:spPr>
      </p:pic>
      <p:pic>
        <p:nvPicPr>
          <p:cNvPr id="7" name="Рисунок 6"/>
          <p:cNvPicPr/>
          <p:nvPr/>
        </p:nvPicPr>
        <p:blipFill>
          <a:blip r:embed="rId5"/>
          <a:stretch>
            <a:fillRect/>
          </a:stretch>
        </p:blipFill>
        <p:spPr>
          <a:xfrm>
            <a:off x="4504268" y="2996952"/>
            <a:ext cx="4443834" cy="3178820"/>
          </a:xfrm>
          <a:prstGeom prst="rect">
            <a:avLst/>
          </a:prstGeom>
        </p:spPr>
      </p:pic>
      <p:sp>
        <p:nvSpPr>
          <p:cNvPr id="8" name="Прямоугольник 7"/>
          <p:cNvSpPr/>
          <p:nvPr/>
        </p:nvSpPr>
        <p:spPr>
          <a:xfrm>
            <a:off x="6012160" y="476672"/>
            <a:ext cx="2935942" cy="2450414"/>
          </a:xfrm>
          <a:prstGeom prst="rect">
            <a:avLst/>
          </a:prstGeom>
        </p:spPr>
        <p:txBody>
          <a:bodyPr wrap="square">
            <a:spAutoFit/>
          </a:bodyPr>
          <a:lstStyle/>
          <a:p>
            <a:pPr>
              <a:lnSpc>
                <a:spcPct val="115000"/>
              </a:lnSpc>
              <a:spcAft>
                <a:spcPts val="1000"/>
              </a:spcAft>
            </a:pPr>
            <a:r>
              <a:rPr lang="uk-UA" u="sng" dirty="0">
                <a:solidFill>
                  <a:srgbClr val="0000FF"/>
                </a:solidFill>
                <a:latin typeface="Times New Roman"/>
                <a:ea typeface="Calibri"/>
                <a:cs typeface="Times New Roman"/>
                <a:hlinkClick r:id="rId6"/>
              </a:rPr>
              <a:t>https://svitppt.com.ua/nauka/telekomunikaciyni-merezhi-z-vikoristannyam-sistem-suputnikovih-komunikaciy.html</a:t>
            </a:r>
            <a:endParaRPr lang="uk-UA" sz="1400" dirty="0">
              <a:ea typeface="Calibri"/>
              <a:cs typeface="Times New Roman"/>
            </a:endParaRPr>
          </a:p>
          <a:p>
            <a:pPr>
              <a:lnSpc>
                <a:spcPct val="115000"/>
              </a:lnSpc>
              <a:spcAft>
                <a:spcPts val="1000"/>
              </a:spcAft>
            </a:pPr>
            <a:r>
              <a:rPr lang="en-US" u="sng" dirty="0">
                <a:solidFill>
                  <a:srgbClr val="0000FF"/>
                </a:solidFill>
                <a:latin typeface="Times New Roman"/>
                <a:ea typeface="Calibri"/>
                <a:cs typeface="Times New Roman"/>
              </a:rPr>
              <a:t>https</a:t>
            </a:r>
            <a:r>
              <a:rPr lang="uk-UA" u="sng" dirty="0">
                <a:solidFill>
                  <a:srgbClr val="0000FF"/>
                </a:solidFill>
                <a:latin typeface="Times New Roman"/>
                <a:ea typeface="Calibri"/>
                <a:cs typeface="Times New Roman"/>
              </a:rPr>
              <a:t>://</a:t>
            </a:r>
            <a:r>
              <a:rPr lang="en-US" u="sng" dirty="0" err="1">
                <a:solidFill>
                  <a:srgbClr val="0000FF"/>
                </a:solidFill>
                <a:latin typeface="Times New Roman"/>
                <a:ea typeface="Calibri"/>
                <a:cs typeface="Times New Roman"/>
              </a:rPr>
              <a:t>uk</a:t>
            </a:r>
            <a:r>
              <a:rPr lang="uk-UA" u="sng" dirty="0">
                <a:solidFill>
                  <a:srgbClr val="0000FF"/>
                </a:solidFill>
                <a:latin typeface="Times New Roman"/>
                <a:ea typeface="Calibri"/>
                <a:cs typeface="Times New Roman"/>
              </a:rPr>
              <a:t>.</a:t>
            </a:r>
            <a:r>
              <a:rPr lang="en-US" u="sng" dirty="0" err="1">
                <a:solidFill>
                  <a:srgbClr val="0000FF"/>
                </a:solidFill>
                <a:latin typeface="Times New Roman"/>
                <a:ea typeface="Calibri"/>
                <a:cs typeface="Times New Roman"/>
              </a:rPr>
              <a:t>wikipedia</a:t>
            </a:r>
            <a:r>
              <a:rPr lang="uk-UA" u="sng" dirty="0">
                <a:solidFill>
                  <a:srgbClr val="0000FF"/>
                </a:solidFill>
                <a:latin typeface="Times New Roman"/>
                <a:ea typeface="Calibri"/>
                <a:cs typeface="Times New Roman"/>
              </a:rPr>
              <a:t>.</a:t>
            </a:r>
            <a:r>
              <a:rPr lang="en-US" u="sng" dirty="0">
                <a:solidFill>
                  <a:srgbClr val="0000FF"/>
                </a:solidFill>
                <a:latin typeface="Times New Roman"/>
                <a:ea typeface="Calibri"/>
                <a:cs typeface="Times New Roman"/>
              </a:rPr>
              <a:t>org</a:t>
            </a:r>
            <a:r>
              <a:rPr lang="uk-UA" u="sng" dirty="0">
                <a:solidFill>
                  <a:srgbClr val="0000FF"/>
                </a:solidFill>
                <a:latin typeface="Times New Roman"/>
                <a:ea typeface="Calibri"/>
                <a:cs typeface="Times New Roman"/>
              </a:rPr>
              <a:t>/</a:t>
            </a:r>
            <a:r>
              <a:rPr lang="en-US" u="sng" dirty="0">
                <a:solidFill>
                  <a:srgbClr val="0000FF"/>
                </a:solidFill>
                <a:latin typeface="Times New Roman"/>
                <a:ea typeface="Calibri"/>
                <a:cs typeface="Times New Roman"/>
              </a:rPr>
              <a:t>wiki</a:t>
            </a:r>
            <a:r>
              <a:rPr lang="uk-UA" u="sng" dirty="0">
                <a:solidFill>
                  <a:srgbClr val="0000FF"/>
                </a:solidFill>
                <a:latin typeface="Times New Roman"/>
                <a:ea typeface="Calibri"/>
                <a:cs typeface="Times New Roman"/>
              </a:rPr>
              <a:t>/</a:t>
            </a:r>
            <a:r>
              <a:rPr lang="en-US" u="sng" dirty="0" err="1">
                <a:solidFill>
                  <a:srgbClr val="0000FF"/>
                </a:solidFill>
                <a:latin typeface="Times New Roman"/>
                <a:ea typeface="Calibri"/>
                <a:cs typeface="Times New Roman"/>
              </a:rPr>
              <a:t>Starlink</a:t>
            </a:r>
            <a:endParaRPr lang="uk-UA" sz="1400" dirty="0">
              <a:ea typeface="Calibri"/>
              <a:cs typeface="Times New Roman"/>
            </a:endParaRPr>
          </a:p>
        </p:txBody>
      </p:sp>
    </p:spTree>
    <p:extLst>
      <p:ext uri="{BB962C8B-B14F-4D97-AF65-F5344CB8AC3E}">
        <p14:creationId xmlns:p14="http://schemas.microsoft.com/office/powerpoint/2010/main" val="993996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a:stretch>
            <a:fillRect/>
          </a:stretch>
        </p:blipFill>
        <p:spPr>
          <a:xfrm>
            <a:off x="215516" y="97370"/>
            <a:ext cx="2088232" cy="1725561"/>
          </a:xfrm>
          <a:prstGeom prst="rect">
            <a:avLst/>
          </a:prstGeom>
        </p:spPr>
      </p:pic>
      <p:pic>
        <p:nvPicPr>
          <p:cNvPr id="5" name="Рисунок 4"/>
          <p:cNvPicPr/>
          <p:nvPr/>
        </p:nvPicPr>
        <p:blipFill>
          <a:blip r:embed="rId3"/>
          <a:stretch>
            <a:fillRect/>
          </a:stretch>
        </p:blipFill>
        <p:spPr>
          <a:xfrm>
            <a:off x="2483769" y="97370"/>
            <a:ext cx="2880320" cy="2232308"/>
          </a:xfrm>
          <a:prstGeom prst="rect">
            <a:avLst/>
          </a:prstGeom>
        </p:spPr>
      </p:pic>
      <p:pic>
        <p:nvPicPr>
          <p:cNvPr id="6" name="Рисунок 5"/>
          <p:cNvPicPr/>
          <p:nvPr/>
        </p:nvPicPr>
        <p:blipFill>
          <a:blip r:embed="rId4"/>
          <a:stretch>
            <a:fillRect/>
          </a:stretch>
        </p:blipFill>
        <p:spPr>
          <a:xfrm>
            <a:off x="193726" y="2420888"/>
            <a:ext cx="3240360" cy="2411777"/>
          </a:xfrm>
          <a:prstGeom prst="rect">
            <a:avLst/>
          </a:prstGeom>
        </p:spPr>
      </p:pic>
      <p:pic>
        <p:nvPicPr>
          <p:cNvPr id="7" name="Рисунок 6"/>
          <p:cNvPicPr/>
          <p:nvPr/>
        </p:nvPicPr>
        <p:blipFill>
          <a:blip r:embed="rId5"/>
          <a:stretch>
            <a:fillRect/>
          </a:stretch>
        </p:blipFill>
        <p:spPr>
          <a:xfrm>
            <a:off x="5004048" y="1161876"/>
            <a:ext cx="3906316" cy="2518023"/>
          </a:xfrm>
          <a:prstGeom prst="rect">
            <a:avLst/>
          </a:prstGeom>
        </p:spPr>
      </p:pic>
      <p:pic>
        <p:nvPicPr>
          <p:cNvPr id="8" name="Рисунок 7"/>
          <p:cNvPicPr/>
          <p:nvPr/>
        </p:nvPicPr>
        <p:blipFill>
          <a:blip r:embed="rId6"/>
          <a:stretch>
            <a:fillRect/>
          </a:stretch>
        </p:blipFill>
        <p:spPr>
          <a:xfrm>
            <a:off x="3275855" y="3606925"/>
            <a:ext cx="3681351" cy="2270347"/>
          </a:xfrm>
          <a:prstGeom prst="rect">
            <a:avLst/>
          </a:prstGeom>
        </p:spPr>
      </p:pic>
    </p:spTree>
    <p:extLst>
      <p:ext uri="{BB962C8B-B14F-4D97-AF65-F5344CB8AC3E}">
        <p14:creationId xmlns:p14="http://schemas.microsoft.com/office/powerpoint/2010/main" val="1183171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a:stretch>
            <a:fillRect/>
          </a:stretch>
        </p:blipFill>
        <p:spPr>
          <a:xfrm>
            <a:off x="213767" y="260648"/>
            <a:ext cx="2558034" cy="2036440"/>
          </a:xfrm>
          <a:prstGeom prst="rect">
            <a:avLst/>
          </a:prstGeom>
        </p:spPr>
      </p:pic>
      <p:pic>
        <p:nvPicPr>
          <p:cNvPr id="5" name="Рисунок 4"/>
          <p:cNvPicPr/>
          <p:nvPr/>
        </p:nvPicPr>
        <p:blipFill>
          <a:blip r:embed="rId3"/>
          <a:stretch>
            <a:fillRect/>
          </a:stretch>
        </p:blipFill>
        <p:spPr>
          <a:xfrm>
            <a:off x="2987824" y="620688"/>
            <a:ext cx="5940425" cy="4050030"/>
          </a:xfrm>
          <a:prstGeom prst="rect">
            <a:avLst/>
          </a:prstGeom>
        </p:spPr>
      </p:pic>
    </p:spTree>
    <p:extLst>
      <p:ext uri="{BB962C8B-B14F-4D97-AF65-F5344CB8AC3E}">
        <p14:creationId xmlns:p14="http://schemas.microsoft.com/office/powerpoint/2010/main" val="3474182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Кібербезпек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76672"/>
            <a:ext cx="3429000" cy="228600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995936" y="548680"/>
            <a:ext cx="4680520" cy="707886"/>
          </a:xfrm>
          <a:prstGeom prst="rect">
            <a:avLst/>
          </a:prstGeom>
        </p:spPr>
        <p:txBody>
          <a:bodyPr wrap="square">
            <a:spAutoFit/>
          </a:bodyPr>
          <a:lstStyle/>
          <a:p>
            <a:r>
              <a:rPr lang="ru-RU" sz="2000" b="1" dirty="0">
                <a:latin typeface="Times New Roman" panose="02020603050405020304" pitchFamily="18" charset="0"/>
                <a:cs typeface="Times New Roman" panose="02020603050405020304" pitchFamily="18" charset="0"/>
              </a:rPr>
              <a:t>"</a:t>
            </a:r>
            <a:r>
              <a:rPr lang="ru-RU" sz="2000" b="1" dirty="0" err="1">
                <a:latin typeface="Times New Roman" panose="02020603050405020304" pitchFamily="18" charset="0"/>
                <a:cs typeface="Times New Roman" panose="02020603050405020304" pitchFamily="18" charset="0"/>
              </a:rPr>
              <a:t>Кібербезпека</a:t>
            </a:r>
            <a:r>
              <a:rPr lang="ru-RU" sz="2000" b="1" dirty="0">
                <a:latin typeface="Times New Roman" panose="02020603050405020304" pitchFamily="18" charset="0"/>
                <a:cs typeface="Times New Roman" panose="02020603050405020304" pitchFamily="18" charset="0"/>
              </a:rPr>
              <a:t>" - </a:t>
            </a:r>
            <a:r>
              <a:rPr lang="ru-RU" sz="2000" b="1" dirty="0" err="1">
                <a:latin typeface="Times New Roman" panose="02020603050405020304" pitchFamily="18" charset="0"/>
                <a:cs typeface="Times New Roman" panose="02020603050405020304" pitchFamily="18" charset="0"/>
              </a:rPr>
              <a:t>спеціальність</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майбутнього</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стає</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сьогоденням</a:t>
            </a:r>
            <a:r>
              <a:rPr lang="ru-RU" sz="2000" b="1" dirty="0">
                <a:latin typeface="Times New Roman" panose="02020603050405020304" pitchFamily="18" charset="0"/>
                <a:cs typeface="Times New Roman" panose="02020603050405020304" pitchFamily="18" charset="0"/>
              </a:rPr>
              <a:t>!</a:t>
            </a:r>
            <a:endParaRPr lang="uk-UA" sz="2000" b="1"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395536" y="3056501"/>
            <a:ext cx="3429000" cy="2862322"/>
          </a:xfrm>
          <a:prstGeom prst="rect">
            <a:avLst/>
          </a:prstGeom>
        </p:spPr>
        <p:txBody>
          <a:bodyPr wrap="square">
            <a:spAutoFit/>
          </a:bodyPr>
          <a:lstStyle/>
          <a:p>
            <a:r>
              <a:rPr lang="uk-UA" b="1" dirty="0">
                <a:latin typeface="Times New Roman" panose="02020603050405020304" pitchFamily="18" charset="0"/>
                <a:cs typeface="Times New Roman" panose="02020603050405020304" pitchFamily="18" charset="0"/>
              </a:rPr>
              <a:t>Комп'ютерна безпека </a:t>
            </a:r>
            <a:r>
              <a:rPr lang="uk-UA" dirty="0">
                <a:latin typeface="Times New Roman" panose="02020603050405020304" pitchFamily="18" charset="0"/>
                <a:cs typeface="Times New Roman" panose="02020603050405020304" pitchFamily="18" charset="0"/>
              </a:rPr>
              <a:t>— це сукупність проблем у галузі телекомунікацій та інформатики, пов'язаних з оцінкою і контролюванням ризиків, що виникають при користуванні комп'ютерами та комп'ютерними мережами і розглядуваних з точки зору конфіденційності, цілісності і доступності. </a:t>
            </a:r>
          </a:p>
        </p:txBody>
      </p:sp>
      <p:sp>
        <p:nvSpPr>
          <p:cNvPr id="6" name="Прямоугольник 5"/>
          <p:cNvSpPr/>
          <p:nvPr/>
        </p:nvSpPr>
        <p:spPr>
          <a:xfrm>
            <a:off x="4355976" y="1671506"/>
            <a:ext cx="4040560" cy="4801314"/>
          </a:xfrm>
          <a:prstGeom prst="rect">
            <a:avLst/>
          </a:prstGeom>
        </p:spPr>
        <p:txBody>
          <a:bodyPr wrap="square">
            <a:spAutoFit/>
          </a:bodyPr>
          <a:lstStyle/>
          <a:p>
            <a:r>
              <a:rPr lang="uk-UA" dirty="0">
                <a:latin typeface="Times New Roman" panose="02020603050405020304" pitchFamily="18" charset="0"/>
                <a:cs typeface="Times New Roman" panose="02020603050405020304" pitchFamily="18" charset="0"/>
              </a:rPr>
              <a:t>Закон України «Про основні засади забезпечення </a:t>
            </a:r>
            <a:r>
              <a:rPr lang="uk-UA" dirty="0" err="1">
                <a:latin typeface="Times New Roman" panose="02020603050405020304" pitchFamily="18" charset="0"/>
                <a:cs typeface="Times New Roman" panose="02020603050405020304" pitchFamily="18" charset="0"/>
              </a:rPr>
              <a:t>кібербезпеки</a:t>
            </a:r>
            <a:r>
              <a:rPr lang="uk-UA" dirty="0">
                <a:latin typeface="Times New Roman" panose="02020603050405020304" pitchFamily="18" charset="0"/>
                <a:cs typeface="Times New Roman" panose="02020603050405020304" pitchFamily="18" charset="0"/>
              </a:rPr>
              <a:t> України» дає таке визначення: Закон України «Про основні засади забезпечення </a:t>
            </a:r>
            <a:r>
              <a:rPr lang="uk-UA" dirty="0" err="1">
                <a:latin typeface="Times New Roman" panose="02020603050405020304" pitchFamily="18" charset="0"/>
                <a:cs typeface="Times New Roman" panose="02020603050405020304" pitchFamily="18" charset="0"/>
              </a:rPr>
              <a:t>кібербезпеки</a:t>
            </a:r>
            <a:r>
              <a:rPr lang="uk-UA" dirty="0">
                <a:latin typeface="Times New Roman" panose="02020603050405020304" pitchFamily="18" charset="0"/>
                <a:cs typeface="Times New Roman" panose="02020603050405020304" pitchFamily="18" charset="0"/>
              </a:rPr>
              <a:t> України» дає таке визначення: </a:t>
            </a:r>
            <a:r>
              <a:rPr lang="uk-UA" b="1" dirty="0">
                <a:latin typeface="Times New Roman" panose="02020603050405020304" pitchFamily="18" charset="0"/>
                <a:cs typeface="Times New Roman" panose="02020603050405020304" pitchFamily="18" charset="0"/>
              </a:rPr>
              <a:t>«кібернетична безпека (</a:t>
            </a:r>
            <a:r>
              <a:rPr lang="uk-UA" b="1" dirty="0" err="1">
                <a:latin typeface="Times New Roman" panose="02020603050405020304" pitchFamily="18" charset="0"/>
                <a:cs typeface="Times New Roman" panose="02020603050405020304" pitchFamily="18" charset="0"/>
              </a:rPr>
              <a:t>кібербезпека</a:t>
            </a:r>
            <a:r>
              <a:rPr lang="uk-UA" b="1" dirty="0">
                <a:latin typeface="Times New Roman" panose="02020603050405020304" pitchFamily="18" charset="0"/>
                <a:cs typeface="Times New Roman" panose="02020603050405020304" pitchFamily="18" charset="0"/>
              </a:rPr>
              <a:t>) – це стан захищеності </a:t>
            </a:r>
            <a:r>
              <a:rPr lang="uk-UA" b="1" dirty="0" err="1">
                <a:latin typeface="Times New Roman" panose="02020603050405020304" pitchFamily="18" charset="0"/>
                <a:cs typeface="Times New Roman" panose="02020603050405020304" pitchFamily="18" charset="0"/>
              </a:rPr>
              <a:t>життєво</a:t>
            </a:r>
            <a:r>
              <a:rPr lang="uk-UA" b="1" dirty="0">
                <a:latin typeface="Times New Roman" panose="02020603050405020304" pitchFamily="18" charset="0"/>
                <a:cs typeface="Times New Roman" panose="02020603050405020304" pitchFamily="18" charset="0"/>
              </a:rPr>
              <a:t> важливих інтересів людини і громадянина, суспільства та держави в кіберпросторі; </a:t>
            </a:r>
            <a:r>
              <a:rPr lang="uk-UA" dirty="0">
                <a:latin typeface="Times New Roman" panose="02020603050405020304" pitchFamily="18" charset="0"/>
                <a:cs typeface="Times New Roman" panose="02020603050405020304" pitchFamily="18" charset="0"/>
              </a:rPr>
              <a:t>кібернетичний простір (кіберпростір) – це середовище, яке виникає в результаті функціонування на основі єдиних принципів і за загальними правилами інформаційних, телекомунікаційних та інформаційно-телекомунікаційних систем».</a:t>
            </a:r>
          </a:p>
        </p:txBody>
      </p:sp>
    </p:spTree>
    <p:extLst>
      <p:ext uri="{BB962C8B-B14F-4D97-AF65-F5344CB8AC3E}">
        <p14:creationId xmlns:p14="http://schemas.microsoft.com/office/powerpoint/2010/main" val="2319150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a:stretch>
            <a:fillRect/>
          </a:stretch>
        </p:blipFill>
        <p:spPr>
          <a:xfrm>
            <a:off x="107504" y="116632"/>
            <a:ext cx="4054872" cy="1800200"/>
          </a:xfrm>
          <a:prstGeom prst="rect">
            <a:avLst/>
          </a:prstGeom>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404664"/>
            <a:ext cx="4591050" cy="407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Рисунок 5"/>
          <p:cNvPicPr/>
          <p:nvPr/>
        </p:nvPicPr>
        <p:blipFill>
          <a:blip r:embed="rId4"/>
          <a:stretch>
            <a:fillRect/>
          </a:stretch>
        </p:blipFill>
        <p:spPr>
          <a:xfrm>
            <a:off x="323529" y="2204864"/>
            <a:ext cx="4248472" cy="3378771"/>
          </a:xfrm>
          <a:prstGeom prst="rect">
            <a:avLst/>
          </a:prstGeom>
        </p:spPr>
      </p:pic>
    </p:spTree>
    <p:extLst>
      <p:ext uri="{BB962C8B-B14F-4D97-AF65-F5344CB8AC3E}">
        <p14:creationId xmlns:p14="http://schemas.microsoft.com/office/powerpoint/2010/main" val="1126168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a:stretch>
            <a:fillRect/>
          </a:stretch>
        </p:blipFill>
        <p:spPr>
          <a:xfrm>
            <a:off x="179512" y="332656"/>
            <a:ext cx="3653904" cy="2046982"/>
          </a:xfrm>
          <a:prstGeom prst="rect">
            <a:avLst/>
          </a:prstGeom>
        </p:spPr>
      </p:pic>
      <p:pic>
        <p:nvPicPr>
          <p:cNvPr id="5" name="Рисунок 4"/>
          <p:cNvPicPr/>
          <p:nvPr/>
        </p:nvPicPr>
        <p:blipFill>
          <a:blip r:embed="rId3"/>
          <a:stretch>
            <a:fillRect/>
          </a:stretch>
        </p:blipFill>
        <p:spPr>
          <a:xfrm>
            <a:off x="4211960" y="332656"/>
            <a:ext cx="4770412" cy="3064852"/>
          </a:xfrm>
          <a:prstGeom prst="rect">
            <a:avLst/>
          </a:prstGeom>
        </p:spPr>
      </p:pic>
      <p:pic>
        <p:nvPicPr>
          <p:cNvPr id="6" name="Рисунок 5"/>
          <p:cNvPicPr/>
          <p:nvPr/>
        </p:nvPicPr>
        <p:blipFill>
          <a:blip r:embed="rId4"/>
          <a:stretch>
            <a:fillRect/>
          </a:stretch>
        </p:blipFill>
        <p:spPr>
          <a:xfrm>
            <a:off x="539552" y="2673471"/>
            <a:ext cx="5816600" cy="3873500"/>
          </a:xfrm>
          <a:prstGeom prst="rect">
            <a:avLst/>
          </a:prstGeom>
        </p:spPr>
      </p:pic>
    </p:spTree>
    <p:extLst>
      <p:ext uri="{BB962C8B-B14F-4D97-AF65-F5344CB8AC3E}">
        <p14:creationId xmlns:p14="http://schemas.microsoft.com/office/powerpoint/2010/main" val="4117555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a:stretch>
            <a:fillRect/>
          </a:stretch>
        </p:blipFill>
        <p:spPr>
          <a:xfrm>
            <a:off x="179512" y="620688"/>
            <a:ext cx="3024336" cy="2111772"/>
          </a:xfrm>
          <a:prstGeom prst="rect">
            <a:avLst/>
          </a:prstGeom>
        </p:spPr>
      </p:pic>
      <p:pic>
        <p:nvPicPr>
          <p:cNvPr id="5" name="Рисунок 4"/>
          <p:cNvPicPr/>
          <p:nvPr/>
        </p:nvPicPr>
        <p:blipFill>
          <a:blip r:embed="rId3"/>
          <a:stretch>
            <a:fillRect/>
          </a:stretch>
        </p:blipFill>
        <p:spPr>
          <a:xfrm>
            <a:off x="2771800" y="2204864"/>
            <a:ext cx="5940425" cy="4090670"/>
          </a:xfrm>
          <a:prstGeom prst="rect">
            <a:avLst/>
          </a:prstGeom>
        </p:spPr>
      </p:pic>
    </p:spTree>
    <p:extLst>
      <p:ext uri="{BB962C8B-B14F-4D97-AF65-F5344CB8AC3E}">
        <p14:creationId xmlns:p14="http://schemas.microsoft.com/office/powerpoint/2010/main" val="29720072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Україна вже отримала 5 тисяч терміналів Starlink - Мілітарний"/>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5" name="Прямоугольник 4"/>
          <p:cNvSpPr/>
          <p:nvPr/>
        </p:nvSpPr>
        <p:spPr>
          <a:xfrm>
            <a:off x="2627784" y="692696"/>
            <a:ext cx="6390456" cy="6040500"/>
          </a:xfrm>
          <a:prstGeom prst="rect">
            <a:avLst/>
          </a:prstGeom>
        </p:spPr>
        <p:txBody>
          <a:bodyPr wrap="square">
            <a:spAutoFit/>
          </a:bodyPr>
          <a:lstStyle/>
          <a:p>
            <a:pPr>
              <a:lnSpc>
                <a:spcPct val="115000"/>
              </a:lnSpc>
              <a:spcBef>
                <a:spcPts val="600"/>
              </a:spcBef>
              <a:spcAft>
                <a:spcPts val="600"/>
              </a:spcAft>
            </a:pPr>
            <a:r>
              <a:rPr lang="uk-UA" sz="1600" b="1" dirty="0" err="1">
                <a:solidFill>
                  <a:srgbClr val="202122"/>
                </a:solidFill>
                <a:latin typeface="Times New Roman" panose="02020603050405020304" pitchFamily="18" charset="0"/>
                <a:ea typeface="Times New Roman"/>
                <a:cs typeface="Times New Roman" panose="02020603050405020304" pitchFamily="18" charset="0"/>
              </a:rPr>
              <a:t>Starlink</a:t>
            </a:r>
            <a:r>
              <a:rPr lang="uk-UA" sz="1600" dirty="0">
                <a:solidFill>
                  <a:srgbClr val="202122"/>
                </a:solidFill>
                <a:latin typeface="Times New Roman" panose="02020603050405020304" pitchFamily="18" charset="0"/>
                <a:ea typeface="Times New Roman"/>
                <a:cs typeface="Times New Roman" panose="02020603050405020304" pitchFamily="18" charset="0"/>
              </a:rPr>
              <a:t> — </a:t>
            </a:r>
            <a:r>
              <a:rPr lang="uk-UA" sz="1600" dirty="0" err="1">
                <a:solidFill>
                  <a:srgbClr val="202122"/>
                </a:solidFill>
                <a:latin typeface="Times New Roman" panose="02020603050405020304" pitchFamily="18" charset="0"/>
                <a:ea typeface="Times New Roman"/>
                <a:cs typeface="Times New Roman" panose="02020603050405020304" pitchFamily="18" charset="0"/>
              </a:rPr>
              <a:t>проєкт</a:t>
            </a:r>
            <a:r>
              <a:rPr lang="uk-UA" sz="1600" dirty="0">
                <a:solidFill>
                  <a:srgbClr val="202122"/>
                </a:solidFill>
                <a:latin typeface="Times New Roman" panose="02020603050405020304" pitchFamily="18" charset="0"/>
                <a:ea typeface="Times New Roman"/>
                <a:cs typeface="Times New Roman" panose="02020603050405020304" pitchFamily="18" charset="0"/>
              </a:rPr>
              <a:t> американської компанії </a:t>
            </a:r>
            <a:r>
              <a:rPr lang="uk-UA" sz="1600" dirty="0" err="1">
                <a:solidFill>
                  <a:srgbClr val="0645AD"/>
                </a:solidFill>
                <a:latin typeface="Times New Roman" panose="02020603050405020304" pitchFamily="18" charset="0"/>
                <a:ea typeface="Times New Roman"/>
                <a:cs typeface="Times New Roman" panose="02020603050405020304" pitchFamily="18" charset="0"/>
                <a:hlinkClick r:id="rId2" tooltip="SpaceX"/>
              </a:rPr>
              <a:t>SpaceX</a:t>
            </a:r>
            <a:r>
              <a:rPr lang="uk-UA" sz="1600" dirty="0">
                <a:solidFill>
                  <a:srgbClr val="202122"/>
                </a:solidFill>
                <a:latin typeface="Times New Roman" panose="02020603050405020304" pitchFamily="18" charset="0"/>
                <a:ea typeface="Times New Roman"/>
                <a:cs typeface="Times New Roman" panose="02020603050405020304" pitchFamily="18" charset="0"/>
              </a:rPr>
              <a:t> щодо розробки високопродуктивної </a:t>
            </a:r>
            <a:r>
              <a:rPr lang="uk-UA" sz="1600" dirty="0">
                <a:solidFill>
                  <a:srgbClr val="0645AD"/>
                </a:solidFill>
                <a:latin typeface="Times New Roman" panose="02020603050405020304" pitchFamily="18" charset="0"/>
                <a:ea typeface="Times New Roman"/>
                <a:cs typeface="Times New Roman" panose="02020603050405020304" pitchFamily="18" charset="0"/>
                <a:hlinkClick r:id="rId3" tooltip="Супутникова платформа"/>
              </a:rPr>
              <a:t>супутникової платформи</a:t>
            </a:r>
            <a:r>
              <a:rPr lang="uk-UA" sz="1600" dirty="0">
                <a:solidFill>
                  <a:srgbClr val="202122"/>
                </a:solidFill>
                <a:latin typeface="Times New Roman" panose="02020603050405020304" pitchFamily="18" charset="0"/>
                <a:ea typeface="Times New Roman"/>
                <a:cs typeface="Times New Roman" panose="02020603050405020304" pitchFamily="18" charset="0"/>
              </a:rPr>
              <a:t> для виготовлення </a:t>
            </a:r>
            <a:r>
              <a:rPr lang="uk-UA" sz="1600" dirty="0">
                <a:solidFill>
                  <a:srgbClr val="0645AD"/>
                </a:solidFill>
                <a:latin typeface="Times New Roman" panose="02020603050405020304" pitchFamily="18" charset="0"/>
                <a:ea typeface="Times New Roman"/>
                <a:cs typeface="Times New Roman" panose="02020603050405020304" pitchFamily="18" charset="0"/>
                <a:hlinkClick r:id="rId4" tooltip="Супутник зв'язку"/>
              </a:rPr>
              <a:t>супутників зв'язку</a:t>
            </a:r>
            <a:r>
              <a:rPr lang="uk-UA" sz="1600" dirty="0">
                <a:solidFill>
                  <a:srgbClr val="202122"/>
                </a:solidFill>
                <a:latin typeface="Times New Roman" panose="02020603050405020304" pitchFamily="18" charset="0"/>
                <a:ea typeface="Times New Roman"/>
                <a:cs typeface="Times New Roman" panose="02020603050405020304" pitchFamily="18" charset="0"/>
              </a:rPr>
              <a:t> та запусків великої їх кількості (</a:t>
            </a:r>
            <a:r>
              <a:rPr lang="uk-UA" sz="1600" i="1" dirty="0">
                <a:solidFill>
                  <a:srgbClr val="202122"/>
                </a:solidFill>
                <a:latin typeface="Times New Roman" panose="02020603050405020304" pitchFamily="18" charset="0"/>
                <a:ea typeface="Times New Roman"/>
                <a:cs typeface="Times New Roman" panose="02020603050405020304" pitchFamily="18" charset="0"/>
              </a:rPr>
              <a:t>сузір'я</a:t>
            </a:r>
            <a:r>
              <a:rPr lang="uk-UA" sz="1600" dirty="0">
                <a:solidFill>
                  <a:srgbClr val="202122"/>
                </a:solidFill>
                <a:latin typeface="Times New Roman" panose="02020603050405020304" pitchFamily="18" charset="0"/>
                <a:ea typeface="Times New Roman"/>
                <a:cs typeface="Times New Roman" panose="02020603050405020304" pitchFamily="18" charset="0"/>
              </a:rPr>
              <a:t>) у космос</a:t>
            </a:r>
            <a:r>
              <a:rPr lang="uk-UA" sz="1600" dirty="0">
                <a:latin typeface="Times New Roman" panose="02020603050405020304" pitchFamily="18" charset="0"/>
                <a:ea typeface="Calibri"/>
                <a:cs typeface="Times New Roman" panose="02020603050405020304" pitchFamily="18" charset="0"/>
              </a:rPr>
              <a:t>.</a:t>
            </a:r>
            <a:r>
              <a:rPr lang="uk-UA" sz="1600" dirty="0">
                <a:solidFill>
                  <a:srgbClr val="202122"/>
                </a:solidFill>
                <a:latin typeface="Times New Roman" panose="02020603050405020304" pitchFamily="18" charset="0"/>
                <a:ea typeface="Times New Roman"/>
                <a:cs typeface="Times New Roman" panose="02020603050405020304" pitchFamily="18" charset="0"/>
              </a:rPr>
              <a:t> Система надає доступ до </a:t>
            </a:r>
            <a:r>
              <a:rPr lang="uk-UA" sz="1600" dirty="0">
                <a:solidFill>
                  <a:srgbClr val="0645AD"/>
                </a:solidFill>
                <a:latin typeface="Times New Roman" panose="02020603050405020304" pitchFamily="18" charset="0"/>
                <a:ea typeface="Times New Roman"/>
                <a:cs typeface="Times New Roman" panose="02020603050405020304" pitchFamily="18" charset="0"/>
                <a:hlinkClick r:id="rId5" tooltip="Широкосмуговий доступ до інтернету"/>
              </a:rPr>
              <a:t>широкосмугового</a:t>
            </a:r>
            <a:r>
              <a:rPr lang="uk-UA" sz="1600" dirty="0">
                <a:solidFill>
                  <a:srgbClr val="202122"/>
                </a:solidFill>
                <a:latin typeface="Times New Roman" panose="02020603050405020304" pitchFamily="18" charset="0"/>
                <a:ea typeface="Times New Roman"/>
                <a:cs typeface="Times New Roman" panose="02020603050405020304" pitchFamily="18" charset="0"/>
              </a:rPr>
              <a:t> інтернету у будь-якій точці планети. Першою компанія почала обслуговувати Канаду та США (2020).</a:t>
            </a:r>
            <a:endParaRPr lang="uk-UA" sz="1600" dirty="0">
              <a:latin typeface="Times New Roman" panose="02020603050405020304" pitchFamily="18" charset="0"/>
              <a:ea typeface="Calibri"/>
              <a:cs typeface="Times New Roman" panose="02020603050405020304" pitchFamily="18" charset="0"/>
            </a:endParaRPr>
          </a:p>
          <a:p>
            <a:pPr>
              <a:lnSpc>
                <a:spcPct val="115000"/>
              </a:lnSpc>
              <a:spcBef>
                <a:spcPts val="600"/>
              </a:spcBef>
              <a:spcAft>
                <a:spcPts val="600"/>
              </a:spcAft>
            </a:pPr>
            <a:r>
              <a:rPr lang="uk-UA" sz="1600" dirty="0">
                <a:solidFill>
                  <a:srgbClr val="202122"/>
                </a:solidFill>
                <a:latin typeface="Times New Roman" panose="02020603050405020304" pitchFamily="18" charset="0"/>
                <a:ea typeface="Times New Roman"/>
                <a:cs typeface="Times New Roman" panose="02020603050405020304" pitchFamily="18" charset="0"/>
              </a:rPr>
              <a:t>Назва «</a:t>
            </a:r>
            <a:r>
              <a:rPr lang="uk-UA" sz="1600" dirty="0" err="1">
                <a:solidFill>
                  <a:srgbClr val="202122"/>
                </a:solidFill>
                <a:latin typeface="Times New Roman" panose="02020603050405020304" pitchFamily="18" charset="0"/>
                <a:ea typeface="Times New Roman"/>
                <a:cs typeface="Times New Roman" panose="02020603050405020304" pitchFamily="18" charset="0"/>
              </a:rPr>
              <a:t>Starlink</a:t>
            </a:r>
            <a:r>
              <a:rPr lang="uk-UA" sz="1600" dirty="0">
                <a:solidFill>
                  <a:srgbClr val="202122"/>
                </a:solidFill>
                <a:latin typeface="Times New Roman" panose="02020603050405020304" pitchFamily="18" charset="0"/>
                <a:ea typeface="Times New Roman"/>
                <a:cs typeface="Times New Roman" panose="02020603050405020304" pitchFamily="18" charset="0"/>
              </a:rPr>
              <a:t>» взята із роману </a:t>
            </a:r>
            <a:r>
              <a:rPr lang="uk-UA" sz="1600" dirty="0">
                <a:solidFill>
                  <a:srgbClr val="0645AD"/>
                </a:solidFill>
                <a:latin typeface="Times New Roman" panose="02020603050405020304" pitchFamily="18" charset="0"/>
                <a:ea typeface="Times New Roman"/>
                <a:cs typeface="Times New Roman" panose="02020603050405020304" pitchFamily="18" charset="0"/>
                <a:hlinkClick r:id="rId6" tooltip="Джон Ґрін"/>
              </a:rPr>
              <a:t>Джона Ґріна</a:t>
            </a:r>
            <a:r>
              <a:rPr lang="uk-UA" sz="1600" dirty="0">
                <a:solidFill>
                  <a:srgbClr val="202122"/>
                </a:solidFill>
                <a:latin typeface="Times New Roman" panose="02020603050405020304" pitchFamily="18" charset="0"/>
                <a:ea typeface="Times New Roman"/>
                <a:cs typeface="Times New Roman" panose="02020603050405020304" pitchFamily="18" charset="0"/>
              </a:rPr>
              <a:t> </a:t>
            </a:r>
            <a:r>
              <a:rPr lang="uk-UA" sz="1600" dirty="0">
                <a:solidFill>
                  <a:srgbClr val="0645AD"/>
                </a:solidFill>
                <a:latin typeface="Times New Roman" panose="02020603050405020304" pitchFamily="18" charset="0"/>
                <a:ea typeface="Times New Roman"/>
                <a:cs typeface="Times New Roman" panose="02020603050405020304" pitchFamily="18" charset="0"/>
                <a:hlinkClick r:id="rId7" tooltip="Провина зірок"/>
              </a:rPr>
              <a:t>«Провина зірок»</a:t>
            </a:r>
            <a:r>
              <a:rPr lang="uk-UA" sz="1600" dirty="0">
                <a:latin typeface="Times New Roman" panose="02020603050405020304" pitchFamily="18" charset="0"/>
                <a:ea typeface="Calibri"/>
                <a:cs typeface="Times New Roman" panose="02020603050405020304" pitchFamily="18" charset="0"/>
              </a:rPr>
              <a:t>.</a:t>
            </a:r>
            <a:r>
              <a:rPr lang="uk-UA" sz="1600" dirty="0">
                <a:solidFill>
                  <a:srgbClr val="202122"/>
                </a:solidFill>
                <a:latin typeface="Times New Roman" panose="02020603050405020304" pitchFamily="18" charset="0"/>
                <a:ea typeface="Times New Roman"/>
                <a:cs typeface="Times New Roman" panose="02020603050405020304" pitchFamily="18" charset="0"/>
              </a:rPr>
              <a:t> </a:t>
            </a:r>
            <a:r>
              <a:rPr lang="uk-UA" sz="1600" dirty="0" err="1">
                <a:solidFill>
                  <a:srgbClr val="202122"/>
                </a:solidFill>
                <a:latin typeface="Times New Roman" panose="02020603050405020304" pitchFamily="18" charset="0"/>
                <a:ea typeface="Times New Roman"/>
                <a:cs typeface="Times New Roman" panose="02020603050405020304" pitchFamily="18" charset="0"/>
              </a:rPr>
              <a:t>Проєкт</a:t>
            </a:r>
            <a:r>
              <a:rPr lang="uk-UA" sz="1600" dirty="0">
                <a:solidFill>
                  <a:srgbClr val="202122"/>
                </a:solidFill>
                <a:latin typeface="Times New Roman" panose="02020603050405020304" pitchFamily="18" charset="0"/>
                <a:ea typeface="Times New Roman"/>
                <a:cs typeface="Times New Roman" panose="02020603050405020304" pitchFamily="18" charset="0"/>
              </a:rPr>
              <a:t> почався у 2015 році, а перші два супутники було запущено у тестовий політ </a:t>
            </a:r>
            <a:r>
              <a:rPr lang="uk-UA" sz="1600" dirty="0">
                <a:solidFill>
                  <a:srgbClr val="0645AD"/>
                </a:solidFill>
                <a:latin typeface="Times New Roman" panose="02020603050405020304" pitchFamily="18" charset="0"/>
                <a:ea typeface="Times New Roman"/>
                <a:cs typeface="Times New Roman" panose="02020603050405020304" pitchFamily="18" charset="0"/>
                <a:hlinkClick r:id="rId8" tooltip="22 лютого"/>
              </a:rPr>
              <a:t>22 лютого</a:t>
            </a:r>
            <a:r>
              <a:rPr lang="uk-UA" sz="1600" dirty="0">
                <a:solidFill>
                  <a:srgbClr val="202122"/>
                </a:solidFill>
                <a:latin typeface="Times New Roman" panose="02020603050405020304" pitchFamily="18" charset="0"/>
                <a:ea typeface="Times New Roman"/>
                <a:cs typeface="Times New Roman" panose="02020603050405020304" pitchFamily="18" charset="0"/>
              </a:rPr>
              <a:t> </a:t>
            </a:r>
            <a:r>
              <a:rPr lang="uk-UA" sz="1600" dirty="0">
                <a:solidFill>
                  <a:srgbClr val="0645AD"/>
                </a:solidFill>
                <a:latin typeface="Times New Roman" panose="02020603050405020304" pitchFamily="18" charset="0"/>
                <a:ea typeface="Times New Roman"/>
                <a:cs typeface="Times New Roman" panose="02020603050405020304" pitchFamily="18" charset="0"/>
                <a:hlinkClick r:id="rId9" tooltip="2018"/>
              </a:rPr>
              <a:t>2018</a:t>
            </a:r>
            <a:r>
              <a:rPr lang="uk-UA" sz="1600" dirty="0">
                <a:solidFill>
                  <a:srgbClr val="202122"/>
                </a:solidFill>
                <a:latin typeface="Times New Roman" panose="02020603050405020304" pitchFamily="18" charset="0"/>
                <a:ea typeface="Times New Roman"/>
                <a:cs typeface="Times New Roman" panose="02020603050405020304" pitchFamily="18" charset="0"/>
              </a:rPr>
              <a:t> року ракетою </a:t>
            </a:r>
            <a:r>
              <a:rPr lang="uk-UA" sz="1600" dirty="0" err="1">
                <a:solidFill>
                  <a:srgbClr val="0645AD"/>
                </a:solidFill>
                <a:latin typeface="Times New Roman" panose="02020603050405020304" pitchFamily="18" charset="0"/>
                <a:ea typeface="Times New Roman"/>
                <a:cs typeface="Times New Roman" panose="02020603050405020304" pitchFamily="18" charset="0"/>
                <a:hlinkClick r:id="rId10" tooltip="Falcon 9"/>
              </a:rPr>
              <a:t>Falcon</a:t>
            </a:r>
            <a:r>
              <a:rPr lang="uk-UA" sz="1600" dirty="0">
                <a:solidFill>
                  <a:srgbClr val="0645AD"/>
                </a:solidFill>
                <a:latin typeface="Times New Roman" panose="02020603050405020304" pitchFamily="18" charset="0"/>
                <a:ea typeface="Times New Roman"/>
                <a:cs typeface="Times New Roman" panose="02020603050405020304" pitchFamily="18" charset="0"/>
                <a:hlinkClick r:id="rId10" tooltip="Falcon 9"/>
              </a:rPr>
              <a:t> 9</a:t>
            </a:r>
            <a:r>
              <a:rPr lang="uk-UA" sz="1600" dirty="0">
                <a:solidFill>
                  <a:srgbClr val="202122"/>
                </a:solidFill>
                <a:latin typeface="Times New Roman" panose="02020603050405020304" pitchFamily="18" charset="0"/>
                <a:ea typeface="Times New Roman"/>
                <a:cs typeface="Times New Roman" panose="02020603050405020304" pitchFamily="18" charset="0"/>
              </a:rPr>
              <a:t>. Запуск наступної партії сателітів вже із 60-ти одиниць відбувся у травні 2019 року. У січні 2020 року </a:t>
            </a:r>
            <a:r>
              <a:rPr lang="uk-UA" sz="1600" dirty="0" err="1">
                <a:solidFill>
                  <a:srgbClr val="202122"/>
                </a:solidFill>
                <a:latin typeface="Times New Roman" panose="02020603050405020304" pitchFamily="18" charset="0"/>
                <a:ea typeface="Times New Roman"/>
                <a:cs typeface="Times New Roman" panose="02020603050405020304" pitchFamily="18" charset="0"/>
              </a:rPr>
              <a:t>SpaceX</a:t>
            </a:r>
            <a:r>
              <a:rPr lang="uk-UA" sz="1600" dirty="0">
                <a:solidFill>
                  <a:srgbClr val="202122"/>
                </a:solidFill>
                <a:latin typeface="Times New Roman" panose="02020603050405020304" pitchFamily="18" charset="0"/>
                <a:ea typeface="Times New Roman"/>
                <a:cs typeface="Times New Roman" panose="02020603050405020304" pitchFamily="18" charset="0"/>
              </a:rPr>
              <a:t> стала власницею найбільшої кількості супутників на орбіті (180 штук). До середини 2020-х років компанія планувала відправити на певні орбіти близько 12 тисяч апаратів, однак у 2019 році з'явилася інформація про заявку на ще 30 тисяч штук.</a:t>
            </a:r>
            <a:endParaRPr lang="uk-UA" sz="1600" dirty="0">
              <a:latin typeface="Times New Roman" panose="02020603050405020304" pitchFamily="18" charset="0"/>
              <a:ea typeface="Calibri"/>
              <a:cs typeface="Times New Roman" panose="02020603050405020304" pitchFamily="18" charset="0"/>
            </a:endParaRPr>
          </a:p>
          <a:p>
            <a:pPr>
              <a:lnSpc>
                <a:spcPct val="115000"/>
              </a:lnSpc>
              <a:spcBef>
                <a:spcPts val="600"/>
              </a:spcBef>
              <a:spcAft>
                <a:spcPts val="600"/>
              </a:spcAft>
            </a:pPr>
            <a:r>
              <a:rPr lang="uk-UA" sz="1600" dirty="0" err="1">
                <a:solidFill>
                  <a:srgbClr val="0645AD"/>
                </a:solidFill>
                <a:latin typeface="Times New Roman" panose="02020603050405020304" pitchFamily="18" charset="0"/>
                <a:ea typeface="Times New Roman"/>
                <a:cs typeface="Times New Roman" panose="02020603050405020304" pitchFamily="18" charset="0"/>
                <a:hlinkClick r:id="rId2" tooltip="SpaceX"/>
              </a:rPr>
              <a:t>SpaceX</a:t>
            </a:r>
            <a:r>
              <a:rPr lang="uk-UA" sz="1600" dirty="0">
                <a:solidFill>
                  <a:srgbClr val="202122"/>
                </a:solidFill>
                <a:latin typeface="Times New Roman" panose="02020603050405020304" pitchFamily="18" charset="0"/>
                <a:ea typeface="Times New Roman"/>
                <a:cs typeface="Times New Roman" panose="02020603050405020304" pitchFamily="18" charset="0"/>
              </a:rPr>
              <a:t> допускає можливість продажу </a:t>
            </a:r>
            <a:r>
              <a:rPr lang="uk-UA" sz="1600" dirty="0">
                <a:solidFill>
                  <a:srgbClr val="0645AD"/>
                </a:solidFill>
                <a:latin typeface="Times New Roman" panose="02020603050405020304" pitchFamily="18" charset="0"/>
                <a:ea typeface="Times New Roman"/>
                <a:cs typeface="Times New Roman" panose="02020603050405020304" pitchFamily="18" charset="0"/>
                <a:hlinkClick r:id="rId11" tooltip="Супутник"/>
              </a:rPr>
              <a:t>супутників</a:t>
            </a:r>
            <a:r>
              <a:rPr lang="uk-UA" sz="1600" dirty="0">
                <a:solidFill>
                  <a:srgbClr val="202122"/>
                </a:solidFill>
                <a:latin typeface="Times New Roman" panose="02020603050405020304" pitchFamily="18" charset="0"/>
                <a:ea typeface="Times New Roman"/>
                <a:cs typeface="Times New Roman" panose="02020603050405020304" pitchFamily="18" charset="0"/>
              </a:rPr>
              <a:t>, виготовлених на платформі </a:t>
            </a:r>
            <a:r>
              <a:rPr lang="uk-UA" sz="1600" dirty="0" err="1">
                <a:solidFill>
                  <a:srgbClr val="202122"/>
                </a:solidFill>
                <a:latin typeface="Times New Roman" panose="02020603050405020304" pitchFamily="18" charset="0"/>
                <a:ea typeface="Times New Roman"/>
                <a:cs typeface="Times New Roman" panose="02020603050405020304" pitchFamily="18" charset="0"/>
              </a:rPr>
              <a:t>Starlink</a:t>
            </a:r>
            <a:r>
              <a:rPr lang="uk-UA" sz="1600" dirty="0">
                <a:solidFill>
                  <a:srgbClr val="202122"/>
                </a:solidFill>
                <a:latin typeface="Times New Roman" panose="02020603050405020304" pitchFamily="18" charset="0"/>
                <a:ea typeface="Times New Roman"/>
                <a:cs typeface="Times New Roman" panose="02020603050405020304" pitchFamily="18" charset="0"/>
              </a:rPr>
              <a:t>, після чого ті зможуть використовуватися у наукових або військових цілях, а зароблені кошти </a:t>
            </a:r>
            <a:r>
              <a:rPr lang="uk-UA" sz="1600" dirty="0">
                <a:solidFill>
                  <a:srgbClr val="0645AD"/>
                </a:solidFill>
                <a:latin typeface="Times New Roman" panose="02020603050405020304" pitchFamily="18" charset="0"/>
                <a:ea typeface="Times New Roman"/>
                <a:cs typeface="Times New Roman" panose="02020603050405020304" pitchFamily="18" charset="0"/>
                <a:hlinkClick r:id="rId12" tooltip="Ілон Маск"/>
              </a:rPr>
              <a:t>Ілон </a:t>
            </a:r>
            <a:r>
              <a:rPr lang="uk-UA" sz="1600" dirty="0" err="1">
                <a:solidFill>
                  <a:srgbClr val="0645AD"/>
                </a:solidFill>
                <a:latin typeface="Times New Roman" panose="02020603050405020304" pitchFamily="18" charset="0"/>
                <a:ea typeface="Times New Roman"/>
                <a:cs typeface="Times New Roman" panose="02020603050405020304" pitchFamily="18" charset="0"/>
                <a:hlinkClick r:id="rId12" tooltip="Ілон Маск"/>
              </a:rPr>
              <a:t>Маск</a:t>
            </a:r>
            <a:r>
              <a:rPr lang="uk-UA" sz="1600" dirty="0">
                <a:solidFill>
                  <a:srgbClr val="202122"/>
                </a:solidFill>
                <a:latin typeface="Times New Roman" panose="02020603050405020304" pitchFamily="18" charset="0"/>
                <a:ea typeface="Times New Roman"/>
                <a:cs typeface="Times New Roman" panose="02020603050405020304" pitchFamily="18" charset="0"/>
              </a:rPr>
              <a:t> планує витратити на розробку ракети </a:t>
            </a:r>
            <a:r>
              <a:rPr lang="uk-UA" sz="1600" dirty="0" err="1">
                <a:solidFill>
                  <a:srgbClr val="0645AD"/>
                </a:solidFill>
                <a:latin typeface="Times New Roman" panose="02020603050405020304" pitchFamily="18" charset="0"/>
                <a:ea typeface="Times New Roman"/>
                <a:cs typeface="Times New Roman" panose="02020603050405020304" pitchFamily="18" charset="0"/>
                <a:hlinkClick r:id="rId13" tooltip="Starship"/>
              </a:rPr>
              <a:t>Starship</a:t>
            </a:r>
            <a:r>
              <a:rPr lang="uk-UA" sz="1600" dirty="0">
                <a:solidFill>
                  <a:srgbClr val="202122"/>
                </a:solidFill>
                <a:latin typeface="Times New Roman" panose="02020603050405020304" pitchFamily="18" charset="0"/>
                <a:ea typeface="Times New Roman"/>
                <a:cs typeface="Times New Roman" panose="02020603050405020304" pitchFamily="18" charset="0"/>
              </a:rPr>
              <a:t> для польотів на </a:t>
            </a:r>
            <a:r>
              <a:rPr lang="uk-UA" sz="1600" dirty="0">
                <a:solidFill>
                  <a:srgbClr val="0645AD"/>
                </a:solidFill>
                <a:latin typeface="Times New Roman" panose="02020603050405020304" pitchFamily="18" charset="0"/>
                <a:ea typeface="Times New Roman"/>
                <a:cs typeface="Times New Roman" panose="02020603050405020304" pitchFamily="18" charset="0"/>
                <a:hlinkClick r:id="rId14" tooltip="Марс (планета)"/>
              </a:rPr>
              <a:t>Марс</a:t>
            </a:r>
            <a:r>
              <a:rPr lang="uk-UA" sz="1600" dirty="0">
                <a:solidFill>
                  <a:srgbClr val="202122"/>
                </a:solidFill>
                <a:latin typeface="Times New Roman" panose="02020603050405020304" pitchFamily="18" charset="0"/>
                <a:ea typeface="Times New Roman"/>
                <a:cs typeface="Times New Roman" panose="02020603050405020304" pitchFamily="18" charset="0"/>
              </a:rPr>
              <a:t>. У майбутньому компанія має намір розмістити подібне сузір'я і на </a:t>
            </a:r>
            <a:r>
              <a:rPr lang="uk-UA" sz="1600" dirty="0" err="1">
                <a:solidFill>
                  <a:srgbClr val="202122"/>
                </a:solidFill>
                <a:latin typeface="Times New Roman" panose="02020603050405020304" pitchFamily="18" charset="0"/>
                <a:ea typeface="Times New Roman"/>
                <a:cs typeface="Times New Roman" panose="02020603050405020304" pitchFamily="18" charset="0"/>
              </a:rPr>
              <a:t>навколомарсовій</a:t>
            </a:r>
            <a:r>
              <a:rPr lang="uk-UA" sz="1600" dirty="0">
                <a:solidFill>
                  <a:srgbClr val="202122"/>
                </a:solidFill>
                <a:latin typeface="Times New Roman" panose="02020603050405020304" pitchFamily="18" charset="0"/>
                <a:ea typeface="Times New Roman"/>
                <a:cs typeface="Times New Roman" panose="02020603050405020304" pitchFamily="18" charset="0"/>
              </a:rPr>
              <a:t> орбіті.</a:t>
            </a:r>
            <a:endParaRPr lang="uk-UA" sz="1600" dirty="0">
              <a:latin typeface="Times New Roman" panose="02020603050405020304" pitchFamily="18" charset="0"/>
              <a:ea typeface="Calibri"/>
              <a:cs typeface="Times New Roman" panose="02020603050405020304" pitchFamily="18" charset="0"/>
            </a:endParaRPr>
          </a:p>
        </p:txBody>
      </p:sp>
      <p:pic>
        <p:nvPicPr>
          <p:cNvPr id="14340"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7504" y="620688"/>
            <a:ext cx="2520280" cy="2288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7505" y="3068960"/>
            <a:ext cx="2520280"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5588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957762" y="1052736"/>
            <a:ext cx="4896544" cy="410882"/>
          </a:xfrm>
          <a:prstGeom prst="rect">
            <a:avLst/>
          </a:prstGeom>
        </p:spPr>
        <p:txBody>
          <a:bodyPr wrap="square">
            <a:spAutoFit/>
          </a:bodyPr>
          <a:lstStyle/>
          <a:p>
            <a:pPr>
              <a:lnSpc>
                <a:spcPct val="115000"/>
              </a:lnSpc>
              <a:spcAft>
                <a:spcPts val="1000"/>
              </a:spcAft>
            </a:pPr>
            <a:r>
              <a:rPr lang="uk-UA" b="1" dirty="0">
                <a:solidFill>
                  <a:srgbClr val="000000"/>
                </a:solidFill>
                <a:latin typeface="Times New Roman" panose="02020603050405020304" pitchFamily="18" charset="0"/>
                <a:ea typeface="Times New Roman"/>
                <a:cs typeface="Times New Roman" panose="02020603050405020304" pitchFamily="18" charset="0"/>
              </a:rPr>
              <a:t>Користувацькі термінали та наземні станції</a:t>
            </a:r>
            <a:endParaRPr lang="uk-UA" sz="1200" dirty="0">
              <a:latin typeface="Times New Roman" panose="02020603050405020304" pitchFamily="18" charset="0"/>
              <a:ea typeface="Calibri"/>
              <a:cs typeface="Times New Roman" panose="02020603050405020304" pitchFamily="18" charset="0"/>
            </a:endParaRPr>
          </a:p>
        </p:txBody>
      </p:sp>
      <p:pic>
        <p:nvPicPr>
          <p:cNvPr id="5" name="Рисунок 4"/>
          <p:cNvPicPr/>
          <p:nvPr/>
        </p:nvPicPr>
        <p:blipFill>
          <a:blip r:embed="rId2"/>
          <a:stretch>
            <a:fillRect/>
          </a:stretch>
        </p:blipFill>
        <p:spPr>
          <a:xfrm>
            <a:off x="179512" y="1052736"/>
            <a:ext cx="3778250" cy="4260850"/>
          </a:xfrm>
          <a:prstGeom prst="rect">
            <a:avLst/>
          </a:prstGeom>
        </p:spPr>
      </p:pic>
      <p:sp>
        <p:nvSpPr>
          <p:cNvPr id="6" name="Прямоугольник 5"/>
          <p:cNvSpPr/>
          <p:nvPr/>
        </p:nvSpPr>
        <p:spPr>
          <a:xfrm>
            <a:off x="4067945" y="1494277"/>
            <a:ext cx="4608512" cy="5355312"/>
          </a:xfrm>
          <a:prstGeom prst="rect">
            <a:avLst/>
          </a:prstGeom>
        </p:spPr>
        <p:txBody>
          <a:bodyPr wrap="square">
            <a:spAutoFit/>
          </a:bodyPr>
          <a:lstStyle/>
          <a:p>
            <a:r>
              <a:rPr lang="uk-UA" dirty="0" smtClean="0">
                <a:latin typeface="Times New Roman" panose="02020603050405020304" pitchFamily="18" charset="0"/>
                <a:cs typeface="Times New Roman" panose="02020603050405020304" pitchFamily="18" charset="0"/>
              </a:rPr>
              <a:t>Станом на 29 квітня 2022 року компанія </a:t>
            </a:r>
            <a:r>
              <a:rPr lang="en-US" dirty="0" smtClean="0">
                <a:latin typeface="Times New Roman" panose="02020603050405020304" pitchFamily="18" charset="0"/>
                <a:cs typeface="Times New Roman" panose="02020603050405020304" pitchFamily="18" charset="0"/>
              </a:rPr>
              <a:t>SpaceX </a:t>
            </a:r>
            <a:r>
              <a:rPr lang="uk-UA" dirty="0" smtClean="0">
                <a:latin typeface="Times New Roman" panose="02020603050405020304" pitchFamily="18" charset="0"/>
                <a:cs typeface="Times New Roman" panose="02020603050405020304" pitchFamily="18" charset="0"/>
              </a:rPr>
              <a:t>у ході 45 запусків ракети-носія </a:t>
            </a:r>
            <a:r>
              <a:rPr lang="en-US" dirty="0" smtClean="0">
                <a:latin typeface="Times New Roman" panose="02020603050405020304" pitchFamily="18" charset="0"/>
                <a:cs typeface="Times New Roman" panose="02020603050405020304" pitchFamily="18" charset="0"/>
              </a:rPr>
              <a:t>Falcon 9 </a:t>
            </a:r>
            <a:r>
              <a:rPr lang="uk-UA" dirty="0" smtClean="0">
                <a:latin typeface="Times New Roman" panose="02020603050405020304" pitchFamily="18" charset="0"/>
                <a:cs typeface="Times New Roman" panose="02020603050405020304" pitchFamily="18" charset="0"/>
              </a:rPr>
              <a:t>вивела на орбіту 2439 супутників системи </a:t>
            </a:r>
            <a:r>
              <a:rPr lang="en-US" dirty="0" smtClean="0">
                <a:latin typeface="Times New Roman" panose="02020603050405020304" pitchFamily="18" charset="0"/>
                <a:cs typeface="Times New Roman" panose="02020603050405020304" pitchFamily="18" charset="0"/>
              </a:rPr>
              <a:t>Starlink.1682 </a:t>
            </a:r>
            <a:r>
              <a:rPr lang="uk-UA" dirty="0" smtClean="0">
                <a:latin typeface="Times New Roman" panose="02020603050405020304" pitchFamily="18" charset="0"/>
                <a:cs typeface="Times New Roman" panose="02020603050405020304" pitchFamily="18" charset="0"/>
              </a:rPr>
              <a:t>супутники перебувають на робочих орбітах.25 супутників перебувають у резерві, неподалік робочої орбіти.113 супутники знаходяться на </a:t>
            </a:r>
            <a:r>
              <a:rPr lang="uk-UA" dirty="0" err="1" smtClean="0">
                <a:latin typeface="Times New Roman" panose="02020603050405020304" pitchFamily="18" charset="0"/>
                <a:cs typeface="Times New Roman" panose="02020603050405020304" pitchFamily="18" charset="0"/>
              </a:rPr>
              <a:t>паркувальних</a:t>
            </a:r>
            <a:r>
              <a:rPr lang="uk-UA" dirty="0" smtClean="0">
                <a:latin typeface="Times New Roman" panose="02020603050405020304" pitchFamily="18" charset="0"/>
                <a:cs typeface="Times New Roman" panose="02020603050405020304" pitchFamily="18" charset="0"/>
              </a:rPr>
              <a:t> </a:t>
            </a:r>
            <a:r>
              <a:rPr lang="uk-UA" dirty="0" err="1" smtClean="0">
                <a:latin typeface="Times New Roman" panose="02020603050405020304" pitchFamily="18" charset="0"/>
                <a:cs typeface="Times New Roman" panose="02020603050405020304" pitchFamily="18" charset="0"/>
              </a:rPr>
              <a:t>орбітах.Супутник</a:t>
            </a:r>
            <a:r>
              <a:rPr lang="uk-UA" dirty="0" smtClean="0">
                <a:latin typeface="Times New Roman" panose="02020603050405020304" pitchFamily="18" charset="0"/>
                <a:cs typeface="Times New Roman" panose="02020603050405020304" pitchFamily="18" charset="0"/>
              </a:rPr>
              <a:t> знаходяться в </a:t>
            </a:r>
            <a:r>
              <a:rPr lang="uk-UA" dirty="0">
                <a:latin typeface="Times New Roman" panose="02020603050405020304" pitchFamily="18" charset="0"/>
                <a:cs typeface="Times New Roman" panose="02020603050405020304" pitchFamily="18" charset="0"/>
              </a:rPr>
              <a:t>процесі підйому або зниження орбіти, зміни орбітальної площини </a:t>
            </a:r>
            <a:r>
              <a:rPr lang="uk-UA" dirty="0" smtClean="0">
                <a:latin typeface="Times New Roman" panose="02020603050405020304" pitchFamily="18" charset="0"/>
                <a:cs typeface="Times New Roman" panose="02020603050405020304" pitchFamily="18" charset="0"/>
              </a:rPr>
              <a:t>або </a:t>
            </a:r>
            <a:r>
              <a:rPr lang="uk-UA" dirty="0">
                <a:latin typeface="Times New Roman" panose="02020603050405020304" pitchFamily="18" charset="0"/>
                <a:cs typeface="Times New Roman" panose="02020603050405020304" pitchFamily="18" charset="0"/>
              </a:rPr>
              <a:t>переміщення на нову позицію.29 супутників не маневрують тривалий час і повільно знижуються під дією залишкового атмосферного опору (4 з них з першої запущеної партії тестових апаратів версії 0.9).236 супутників зведено з орбіти (56 із них — із першої запущеної партії тестових апаратів версії 0.9, а 38 втрачено внаслідок геомагнітної бурі).</a:t>
            </a:r>
          </a:p>
        </p:txBody>
      </p:sp>
    </p:spTree>
    <p:extLst>
      <p:ext uri="{BB962C8B-B14F-4D97-AF65-F5344CB8AC3E}">
        <p14:creationId xmlns:p14="http://schemas.microsoft.com/office/powerpoint/2010/main" val="1096466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843807" y="764704"/>
            <a:ext cx="6042773" cy="5432256"/>
          </a:xfrm>
          <a:prstGeom prst="rect">
            <a:avLst/>
          </a:prstGeom>
        </p:spPr>
        <p:txBody>
          <a:bodyPr wrap="square">
            <a:spAutoFit/>
          </a:bodyPr>
          <a:lstStyle/>
          <a:p>
            <a:pPr>
              <a:lnSpc>
                <a:spcPct val="115000"/>
              </a:lnSpc>
              <a:spcBef>
                <a:spcPts val="360"/>
              </a:spcBef>
              <a:spcAft>
                <a:spcPts val="0"/>
              </a:spcAft>
            </a:pPr>
            <a:r>
              <a:rPr lang="uk-UA" sz="1400" b="1" dirty="0" smtClean="0">
                <a:solidFill>
                  <a:srgbClr val="000000"/>
                </a:solidFill>
                <a:latin typeface="Times New Roman" panose="02020603050405020304" pitchFamily="18" charset="0"/>
                <a:ea typeface="Times New Roman"/>
                <a:cs typeface="Times New Roman" panose="02020603050405020304" pitchFamily="18" charset="0"/>
              </a:rPr>
              <a:t>Зменшення яскравості </a:t>
            </a:r>
            <a:r>
              <a:rPr lang="uk-UA" sz="1400" b="1" dirty="0" err="1" smtClean="0">
                <a:solidFill>
                  <a:srgbClr val="000000"/>
                </a:solidFill>
                <a:latin typeface="Times New Roman" panose="02020603050405020304" pitchFamily="18" charset="0"/>
                <a:ea typeface="Times New Roman"/>
                <a:cs typeface="Times New Roman" panose="02020603050405020304" pitchFamily="18" charset="0"/>
              </a:rPr>
              <a:t>Starlink</a:t>
            </a:r>
            <a:endParaRPr lang="uk-UA" sz="1400" dirty="0" smtClean="0">
              <a:latin typeface="Times New Roman" panose="02020603050405020304" pitchFamily="18" charset="0"/>
              <a:ea typeface="Calibri"/>
              <a:cs typeface="Times New Roman" panose="02020603050405020304" pitchFamily="18" charset="0"/>
            </a:endParaRPr>
          </a:p>
          <a:p>
            <a:pPr>
              <a:lnSpc>
                <a:spcPct val="115000"/>
              </a:lnSpc>
              <a:spcBef>
                <a:spcPts val="600"/>
              </a:spcBef>
              <a:spcAft>
                <a:spcPts val="600"/>
              </a:spcAft>
            </a:pPr>
            <a:r>
              <a:rPr lang="uk-UA" sz="1400" dirty="0" smtClean="0">
                <a:solidFill>
                  <a:srgbClr val="202122"/>
                </a:solidFill>
                <a:latin typeface="Times New Roman" panose="02020603050405020304" pitchFamily="18" charset="0"/>
                <a:ea typeface="Times New Roman"/>
                <a:cs typeface="Times New Roman" panose="02020603050405020304" pitchFamily="18" charset="0"/>
              </a:rPr>
              <a:t>У травні </a:t>
            </a:r>
            <a:r>
              <a:rPr lang="uk-UA" sz="1400" dirty="0" smtClean="0">
                <a:solidFill>
                  <a:srgbClr val="0645AD"/>
                </a:solidFill>
                <a:latin typeface="Times New Roman" panose="02020603050405020304" pitchFamily="18" charset="0"/>
                <a:ea typeface="Times New Roman"/>
                <a:cs typeface="Times New Roman" panose="02020603050405020304" pitchFamily="18" charset="0"/>
                <a:hlinkClick r:id="rId2" tooltip="2019"/>
              </a:rPr>
              <a:t>2019</a:t>
            </a:r>
            <a:r>
              <a:rPr lang="uk-UA" sz="1400" dirty="0" smtClean="0">
                <a:solidFill>
                  <a:srgbClr val="202122"/>
                </a:solidFill>
                <a:latin typeface="Times New Roman" panose="02020603050405020304" pitchFamily="18" charset="0"/>
                <a:ea typeface="Times New Roman"/>
                <a:cs typeface="Times New Roman" panose="02020603050405020304" pitchFamily="18" charset="0"/>
              </a:rPr>
              <a:t> року </a:t>
            </a:r>
            <a:r>
              <a:rPr lang="uk-UA" sz="1400" dirty="0" err="1" smtClean="0">
                <a:solidFill>
                  <a:srgbClr val="202122"/>
                </a:solidFill>
                <a:latin typeface="Times New Roman" panose="02020603050405020304" pitchFamily="18" charset="0"/>
                <a:ea typeface="Times New Roman"/>
                <a:cs typeface="Times New Roman" panose="02020603050405020304" pitchFamily="18" charset="0"/>
              </a:rPr>
              <a:t>Маск</a:t>
            </a:r>
            <a:r>
              <a:rPr lang="uk-UA" sz="1400" dirty="0" smtClean="0">
                <a:solidFill>
                  <a:srgbClr val="202122"/>
                </a:solidFill>
                <a:latin typeface="Times New Roman" panose="02020603050405020304" pitchFamily="18" charset="0"/>
                <a:ea typeface="Times New Roman"/>
                <a:cs typeface="Times New Roman" panose="02020603050405020304" pitchFamily="18" charset="0"/>
              </a:rPr>
              <a:t> повідомив, що його команда працює над спеціальним покриттям для корпусу, що зменшить </a:t>
            </a:r>
            <a:r>
              <a:rPr lang="uk-UA" sz="1400" dirty="0" smtClean="0">
                <a:solidFill>
                  <a:srgbClr val="0645AD"/>
                </a:solidFill>
                <a:latin typeface="Times New Roman" panose="02020603050405020304" pitchFamily="18" charset="0"/>
                <a:ea typeface="Times New Roman"/>
                <a:cs typeface="Times New Roman" panose="02020603050405020304" pitchFamily="18" charset="0"/>
                <a:hlinkClick r:id="rId3" tooltip="Альбедо"/>
              </a:rPr>
              <a:t>альбедо</a:t>
            </a:r>
            <a:r>
              <a:rPr lang="uk-UA" sz="1400" dirty="0" smtClean="0">
                <a:solidFill>
                  <a:srgbClr val="202122"/>
                </a:solidFill>
                <a:latin typeface="Times New Roman" panose="02020603050405020304" pitchFamily="18" charset="0"/>
                <a:ea typeface="Times New Roman"/>
                <a:cs typeface="Times New Roman" panose="02020603050405020304" pitchFamily="18" charset="0"/>
              </a:rPr>
              <a:t>. У січні 2020 року під час запуску </a:t>
            </a:r>
            <a:r>
              <a:rPr lang="uk-UA" sz="1400" dirty="0" err="1" smtClean="0">
                <a:solidFill>
                  <a:srgbClr val="202122"/>
                </a:solidFill>
                <a:latin typeface="Times New Roman" panose="02020603050405020304" pitchFamily="18" charset="0"/>
                <a:ea typeface="Times New Roman"/>
                <a:cs typeface="Times New Roman" panose="02020603050405020304" pitchFamily="18" charset="0"/>
              </a:rPr>
              <a:t>Starlink</a:t>
            </a:r>
            <a:r>
              <a:rPr lang="uk-UA" sz="1400" dirty="0" smtClean="0">
                <a:solidFill>
                  <a:srgbClr val="202122"/>
                </a:solidFill>
                <a:latin typeface="Times New Roman" panose="02020603050405020304" pitchFamily="18" charset="0"/>
                <a:ea typeface="Times New Roman"/>
                <a:cs typeface="Times New Roman" panose="02020603050405020304" pitchFamily="18" charset="0"/>
              </a:rPr>
              <a:t> 2 один із супутників (його назвали «</a:t>
            </a:r>
            <a:r>
              <a:rPr lang="uk-UA" sz="1400" dirty="0" err="1" smtClean="0">
                <a:solidFill>
                  <a:srgbClr val="202122"/>
                </a:solidFill>
                <a:latin typeface="Times New Roman" panose="02020603050405020304" pitchFamily="18" charset="0"/>
                <a:ea typeface="Times New Roman"/>
                <a:cs typeface="Times New Roman" panose="02020603050405020304" pitchFamily="18" charset="0"/>
              </a:rPr>
              <a:t>DarkSat</a:t>
            </a:r>
            <a:r>
              <a:rPr lang="uk-UA" sz="1400" dirty="0" smtClean="0">
                <a:solidFill>
                  <a:srgbClr val="202122"/>
                </a:solidFill>
                <a:latin typeface="Times New Roman" panose="02020603050405020304" pitchFamily="18" charset="0"/>
                <a:ea typeface="Times New Roman"/>
                <a:cs typeface="Times New Roman" panose="02020603050405020304" pitchFamily="18" charset="0"/>
              </a:rPr>
              <a:t>») вже був темнішим. Тоді ж представники компанії визнали, що й самі не очікували, що навіть після підйому на 550 км їхні апарати на достатньо темному небі можна буде побачити неозброєним оком. У березні 2020 року астрономи, що відстежували </a:t>
            </a:r>
            <a:r>
              <a:rPr lang="uk-UA" sz="1400" dirty="0" err="1" smtClean="0">
                <a:solidFill>
                  <a:srgbClr val="202122"/>
                </a:solidFill>
                <a:latin typeface="Times New Roman" panose="02020603050405020304" pitchFamily="18" charset="0"/>
                <a:ea typeface="Times New Roman"/>
                <a:cs typeface="Times New Roman" panose="02020603050405020304" pitchFamily="18" charset="0"/>
              </a:rPr>
              <a:t>DarkSat</a:t>
            </a:r>
            <a:r>
              <a:rPr lang="uk-UA" sz="1400" dirty="0" smtClean="0">
                <a:solidFill>
                  <a:srgbClr val="202122"/>
                </a:solidFill>
                <a:latin typeface="Times New Roman" panose="02020603050405020304" pitchFamily="18" charset="0"/>
                <a:ea typeface="Times New Roman"/>
                <a:cs typeface="Times New Roman" panose="02020603050405020304" pitchFamily="18" charset="0"/>
              </a:rPr>
              <a:t>, відзвітували про зменшення його яскравості на 55 %. Але цього все ще недостатньо. До того ж темна поверхня швидше нагрівається, що може скоротити термін служби сателітів.</a:t>
            </a:r>
            <a:endParaRPr lang="uk-UA" sz="1400" dirty="0" smtClean="0">
              <a:latin typeface="Times New Roman" panose="02020603050405020304" pitchFamily="18" charset="0"/>
              <a:ea typeface="Calibri"/>
              <a:cs typeface="Times New Roman" panose="02020603050405020304" pitchFamily="18" charset="0"/>
            </a:endParaRPr>
          </a:p>
          <a:p>
            <a:pPr>
              <a:lnSpc>
                <a:spcPct val="115000"/>
              </a:lnSpc>
              <a:spcBef>
                <a:spcPts val="600"/>
              </a:spcBef>
              <a:spcAft>
                <a:spcPts val="600"/>
              </a:spcAft>
            </a:pPr>
            <a:r>
              <a:rPr lang="uk-UA" sz="1400" dirty="0" smtClean="0">
                <a:solidFill>
                  <a:srgbClr val="202122"/>
                </a:solidFill>
                <a:latin typeface="Times New Roman" panose="02020603050405020304" pitchFamily="18" charset="0"/>
                <a:ea typeface="Times New Roman"/>
                <a:cs typeface="Times New Roman" panose="02020603050405020304" pitchFamily="18" charset="0"/>
              </a:rPr>
              <a:t>Кожен </a:t>
            </a:r>
            <a:r>
              <a:rPr lang="uk-UA" sz="1400" dirty="0" err="1">
                <a:solidFill>
                  <a:srgbClr val="202122"/>
                </a:solidFill>
                <a:latin typeface="Times New Roman" panose="02020603050405020304" pitchFamily="18" charset="0"/>
                <a:ea typeface="Times New Roman"/>
                <a:cs typeface="Times New Roman" panose="02020603050405020304" pitchFamily="18" charset="0"/>
              </a:rPr>
              <a:t>Starlink</a:t>
            </a:r>
            <a:r>
              <a:rPr lang="uk-UA" sz="1400" dirty="0">
                <a:solidFill>
                  <a:srgbClr val="202122"/>
                </a:solidFill>
                <a:latin typeface="Times New Roman" panose="02020603050405020304" pitchFamily="18" charset="0"/>
                <a:ea typeface="Times New Roman"/>
                <a:cs typeface="Times New Roman" panose="02020603050405020304" pitchFamily="18" charset="0"/>
              </a:rPr>
              <a:t> піднімається до своєї робочої орбіти приблизно чотири місяці. У цей час його сонячні панелі розташовуються таким чином, що можуть сильно відбивати світло. Однак, опинившись на необхідній висоті, вони повертаються перпендикулярно до земної поверхні, що зменшить до мінімуму це відбиття.</a:t>
            </a:r>
            <a:endParaRPr lang="uk-UA" sz="1400" dirty="0">
              <a:latin typeface="Times New Roman" panose="02020603050405020304" pitchFamily="18" charset="0"/>
              <a:ea typeface="Calibri"/>
              <a:cs typeface="Times New Roman" panose="02020603050405020304" pitchFamily="18" charset="0"/>
            </a:endParaRPr>
          </a:p>
          <a:p>
            <a:pPr>
              <a:lnSpc>
                <a:spcPct val="115000"/>
              </a:lnSpc>
              <a:spcBef>
                <a:spcPts val="600"/>
              </a:spcBef>
              <a:spcAft>
                <a:spcPts val="600"/>
              </a:spcAft>
            </a:pPr>
            <a:r>
              <a:rPr lang="uk-UA" sz="1400" dirty="0">
                <a:solidFill>
                  <a:srgbClr val="202122"/>
                </a:solidFill>
                <a:latin typeface="Times New Roman" panose="02020603050405020304" pitchFamily="18" charset="0"/>
                <a:ea typeface="Times New Roman"/>
                <a:cs typeface="Times New Roman" panose="02020603050405020304" pitchFamily="18" charset="0"/>
              </a:rPr>
              <a:t>Із місією </a:t>
            </a:r>
            <a:r>
              <a:rPr lang="uk-UA" sz="1400" dirty="0" err="1">
                <a:solidFill>
                  <a:srgbClr val="202122"/>
                </a:solidFill>
                <a:latin typeface="Times New Roman" panose="02020603050405020304" pitchFamily="18" charset="0"/>
                <a:ea typeface="Times New Roman"/>
                <a:cs typeface="Times New Roman" panose="02020603050405020304" pitchFamily="18" charset="0"/>
              </a:rPr>
              <a:t>Starlink</a:t>
            </a:r>
            <a:r>
              <a:rPr lang="uk-UA" sz="1400" dirty="0">
                <a:solidFill>
                  <a:srgbClr val="202122"/>
                </a:solidFill>
                <a:latin typeface="Times New Roman" panose="02020603050405020304" pitchFamily="18" charset="0"/>
                <a:ea typeface="Times New Roman"/>
                <a:cs typeface="Times New Roman" panose="02020603050405020304" pitchFamily="18" charset="0"/>
              </a:rPr>
              <a:t> 7 запустили черговий пробний супутник під назвою «</a:t>
            </a:r>
            <a:r>
              <a:rPr lang="uk-UA" sz="1400" dirty="0" err="1">
                <a:solidFill>
                  <a:srgbClr val="202122"/>
                </a:solidFill>
                <a:latin typeface="Times New Roman" panose="02020603050405020304" pitchFamily="18" charset="0"/>
                <a:ea typeface="Times New Roman"/>
                <a:cs typeface="Times New Roman" panose="02020603050405020304" pitchFamily="18" charset="0"/>
              </a:rPr>
              <a:t>VisorSat</a:t>
            </a:r>
            <a:r>
              <a:rPr lang="uk-UA" sz="1400" dirty="0">
                <a:solidFill>
                  <a:srgbClr val="202122"/>
                </a:solidFill>
                <a:latin typeface="Times New Roman" panose="02020603050405020304" pitchFamily="18" charset="0"/>
                <a:ea typeface="Times New Roman"/>
                <a:cs typeface="Times New Roman" panose="02020603050405020304" pitchFamily="18" charset="0"/>
              </a:rPr>
              <a:t>». Він має пару сонцезахисних екранів, виготовлених із легкого матеріалу, що не заважатиме проходженню радіосигналу, але не даватиме відбиватися світлу від </a:t>
            </a:r>
            <a:r>
              <a:rPr lang="uk-UA" sz="1400" dirty="0" err="1">
                <a:solidFill>
                  <a:srgbClr val="202122"/>
                </a:solidFill>
                <a:latin typeface="Times New Roman" panose="02020603050405020304" pitchFamily="18" charset="0"/>
                <a:ea typeface="Times New Roman"/>
                <a:cs typeface="Times New Roman" panose="02020603050405020304" pitchFamily="18" charset="0"/>
              </a:rPr>
              <a:t>фазованих</a:t>
            </a:r>
            <a:r>
              <a:rPr lang="uk-UA" sz="1400" dirty="0">
                <a:solidFill>
                  <a:srgbClr val="202122"/>
                </a:solidFill>
                <a:latin typeface="Times New Roman" panose="02020603050405020304" pitchFamily="18" charset="0"/>
                <a:ea typeface="Times New Roman"/>
                <a:cs typeface="Times New Roman" panose="02020603050405020304" pitchFamily="18" charset="0"/>
              </a:rPr>
              <a:t> антен. За умови його нормального функціонування, всі сателіти </a:t>
            </a:r>
            <a:r>
              <a:rPr lang="uk-UA" sz="1400" dirty="0" err="1">
                <a:solidFill>
                  <a:srgbClr val="202122"/>
                </a:solidFill>
                <a:latin typeface="Times New Roman" panose="02020603050405020304" pitchFamily="18" charset="0"/>
                <a:ea typeface="Times New Roman"/>
                <a:cs typeface="Times New Roman" panose="02020603050405020304" pitchFamily="18" charset="0"/>
              </a:rPr>
              <a:t>Starlink</a:t>
            </a:r>
            <a:r>
              <a:rPr lang="uk-UA" sz="1400" dirty="0">
                <a:solidFill>
                  <a:srgbClr val="202122"/>
                </a:solidFill>
                <a:latin typeface="Times New Roman" panose="02020603050405020304" pitchFamily="18" charset="0"/>
                <a:ea typeface="Times New Roman"/>
                <a:cs typeface="Times New Roman" panose="02020603050405020304" pitchFamily="18" charset="0"/>
              </a:rPr>
              <a:t> 9 матимуть подібні екрани.</a:t>
            </a:r>
            <a:endParaRPr lang="uk-UA" sz="1400" dirty="0">
              <a:latin typeface="Times New Roman" panose="02020603050405020304" pitchFamily="18" charset="0"/>
              <a:ea typeface="Calibri"/>
              <a:cs typeface="Times New Roman" panose="02020603050405020304" pitchFamily="18" charset="0"/>
            </a:endParaRPr>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548680"/>
            <a:ext cx="2562473" cy="216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365" y="2924944"/>
            <a:ext cx="2465419"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9428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946" y="116632"/>
            <a:ext cx="3507110" cy="1802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79512" y="1937176"/>
            <a:ext cx="4104456" cy="4801314"/>
          </a:xfrm>
          <a:prstGeom prst="rect">
            <a:avLst/>
          </a:prstGeom>
        </p:spPr>
        <p:txBody>
          <a:bodyPr wrap="square">
            <a:spAutoFit/>
          </a:bodyPr>
          <a:lstStyle/>
          <a:p>
            <a:r>
              <a:rPr lang="uk-UA" dirty="0" smtClean="0">
                <a:latin typeface="Times New Roman" panose="02020603050405020304" pitchFamily="18" charset="0"/>
                <a:cs typeface="Times New Roman" panose="02020603050405020304" pitchFamily="18" charset="0"/>
              </a:rPr>
              <a:t>Учень повинен </a:t>
            </a:r>
            <a:r>
              <a:rPr lang="uk-UA" dirty="0">
                <a:latin typeface="Times New Roman" panose="02020603050405020304" pitchFamily="18" charset="0"/>
                <a:cs typeface="Times New Roman" panose="02020603050405020304" pitchFamily="18" charset="0"/>
              </a:rPr>
              <a:t>адаптуватися до зростаючих потоків інформації та наслідків науково-технічного прогресу, постійно засвоювати новітні світові науково-технічні досягнення в галузі інформаційної безпеки та захисту інформації, використовуючи сучасні інформаційні технології, знання фундаментальних законів і понять природничих наук. Також оцінювати за різноманітними інформаційними джерелами тенденції впливу змін соціально-економічних відносин на техніко-економічний стан свого підприємства та галузі інформаційної безпеки, використовуючи фундаментальні знання.</a:t>
            </a:r>
          </a:p>
        </p:txBody>
      </p:sp>
      <p:pic>
        <p:nvPicPr>
          <p:cNvPr id="3076" name="Picture 4" descr="Кібербезпека у 2020: як користуватись інтернетом, аби не стати жертвою  атаки - Новини"/>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260648"/>
            <a:ext cx="4304488" cy="626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615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a:stretch>
            <a:fillRect/>
          </a:stretch>
        </p:blipFill>
        <p:spPr>
          <a:xfrm>
            <a:off x="323529" y="476672"/>
            <a:ext cx="3384376" cy="4896544"/>
          </a:xfrm>
          <a:prstGeom prst="rect">
            <a:avLst/>
          </a:prstGeom>
        </p:spPr>
      </p:pic>
      <p:sp>
        <p:nvSpPr>
          <p:cNvPr id="5" name="Прямоугольник 4"/>
          <p:cNvSpPr/>
          <p:nvPr/>
        </p:nvSpPr>
        <p:spPr>
          <a:xfrm>
            <a:off x="3784060" y="210931"/>
            <a:ext cx="5112568" cy="646331"/>
          </a:xfrm>
          <a:prstGeom prst="rect">
            <a:avLst/>
          </a:prstGeom>
        </p:spPr>
        <p:txBody>
          <a:bodyPr wrap="square">
            <a:spAutoFit/>
          </a:bodyPr>
          <a:lstStyle/>
          <a:p>
            <a:r>
              <a:rPr lang="ru-RU" b="1" dirty="0">
                <a:latin typeface="Times New Roman" panose="02020603050405020304" pitchFamily="18" charset="0"/>
                <a:cs typeface="Times New Roman" panose="02020603050405020304" pitchFamily="18" charset="0"/>
              </a:rPr>
              <a:t>КІБЕРБЕЗПЕКА ЯК ВАЖЛИВА СКЛАДОВА ВСІЄЇ СИСТЕМИ ЗАХИСТУ ДЕРЖАВИ</a:t>
            </a:r>
            <a:endParaRPr lang="uk-UA" b="1"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3779912" y="876701"/>
            <a:ext cx="5310336" cy="5755422"/>
          </a:xfrm>
          <a:prstGeom prst="rect">
            <a:avLst/>
          </a:prstGeom>
        </p:spPr>
        <p:txBody>
          <a:bodyPr wrap="square">
            <a:spAutoFit/>
          </a:bodyPr>
          <a:lstStyle/>
          <a:p>
            <a:r>
              <a:rPr lang="uk-UA" sz="1600" dirty="0">
                <a:latin typeface="Times New Roman" panose="02020603050405020304" pitchFamily="18" charset="0"/>
                <a:cs typeface="Times New Roman" panose="02020603050405020304" pitchFamily="18" charset="0"/>
              </a:rPr>
              <a:t>Ми живемо в </a:t>
            </a:r>
            <a:r>
              <a:rPr lang="uk-UA" sz="1600" b="1" dirty="0">
                <a:latin typeface="Times New Roman" panose="02020603050405020304" pitchFamily="18" charset="0"/>
                <a:cs typeface="Times New Roman" panose="02020603050405020304" pitchFamily="18" charset="0"/>
              </a:rPr>
              <a:t>епоху інформаційного суспільства, коли інформаційні технології та телекомунікаційні системи охоплюють усі сфери життєдіяльності людини, держави</a:t>
            </a:r>
            <a:r>
              <a:rPr lang="uk-UA" sz="1600" dirty="0">
                <a:latin typeface="Times New Roman" panose="02020603050405020304" pitchFamily="18" charset="0"/>
                <a:cs typeface="Times New Roman" panose="02020603050405020304" pitchFamily="18" charset="0"/>
              </a:rPr>
              <a:t>. Сьогодні ми все більше й більше використовуємо їх у своїй діяльності. Не є винятком і Збройні Сили. Але взявши на службу телекомунікації і глобальні комп’ютерні мережі, слід знати й розуміти, які можливості для зловживання створюють ці технології. Сьогодні жертвами хакерів можуть стати не лише люди, але й цілі держави. </a:t>
            </a:r>
          </a:p>
          <a:p>
            <a:r>
              <a:rPr lang="uk-UA" sz="1600" dirty="0">
                <a:latin typeface="Times New Roman" panose="02020603050405020304" pitchFamily="18" charset="0"/>
                <a:cs typeface="Times New Roman" panose="02020603050405020304" pitchFamily="18" charset="0"/>
              </a:rPr>
              <a:t>За ефективністю та наслідками застосування </a:t>
            </a:r>
            <a:r>
              <a:rPr lang="uk-UA" sz="1600" dirty="0" err="1">
                <a:latin typeface="Times New Roman" panose="02020603050405020304" pitchFamily="18" charset="0"/>
                <a:cs typeface="Times New Roman" panose="02020603050405020304" pitchFamily="18" charset="0"/>
              </a:rPr>
              <a:t>кіберзброю</a:t>
            </a:r>
            <a:r>
              <a:rPr lang="uk-UA" sz="1600" dirty="0">
                <a:latin typeface="Times New Roman" panose="02020603050405020304" pitchFamily="18" charset="0"/>
                <a:cs typeface="Times New Roman" panose="02020603050405020304" pitchFamily="18" charset="0"/>
              </a:rPr>
              <a:t>, а саме такий термін все частіше використовують вчені, можна прирівняти до зброї масового ураження. Тому </a:t>
            </a:r>
            <a:r>
              <a:rPr lang="uk-UA" sz="1600" b="1" dirty="0" err="1">
                <a:latin typeface="Times New Roman" panose="02020603050405020304" pitchFamily="18" charset="0"/>
                <a:cs typeface="Times New Roman" panose="02020603050405020304" pitchFamily="18" charset="0"/>
              </a:rPr>
              <a:t>кібербезпека</a:t>
            </a:r>
            <a:r>
              <a:rPr lang="uk-UA" sz="1600" b="1" dirty="0">
                <a:latin typeface="Times New Roman" panose="02020603050405020304" pitchFamily="18" charset="0"/>
                <a:cs typeface="Times New Roman" panose="02020603050405020304" pitchFamily="18" charset="0"/>
              </a:rPr>
              <a:t> — одна з основних проблем, що викликає занепокоєння. І чим швидше людство розвиває інформаційні технології, тим більшою є потреба в захисті інформаційно-телекомунікаційних систем</a:t>
            </a:r>
            <a:r>
              <a:rPr lang="uk-UA" sz="1600" dirty="0">
                <a:latin typeface="Times New Roman" panose="02020603050405020304" pitchFamily="18" charset="0"/>
                <a:cs typeface="Times New Roman" panose="02020603050405020304" pitchFamily="18" charset="0"/>
              </a:rPr>
              <a:t>. Оскільки критичні вразливості в програмному забезпеченні та автоматизованих системах викликають небезпідставні побоювання, то не дивно, що уряди та суспільство в усьому світі шукають кращих заходів і методів для захисту особистих даних Інтернет-ресурсів від </a:t>
            </a:r>
            <a:r>
              <a:rPr lang="uk-UA" sz="1600" dirty="0" err="1">
                <a:latin typeface="Times New Roman" panose="02020603050405020304" pitchFamily="18" charset="0"/>
                <a:cs typeface="Times New Roman" panose="02020603050405020304" pitchFamily="18" charset="0"/>
              </a:rPr>
              <a:t>кіберзагроз</a:t>
            </a:r>
            <a:r>
              <a:rPr lang="uk-UA" sz="16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199267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8640"/>
            <a:ext cx="4176464" cy="2520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4644008" y="332656"/>
            <a:ext cx="4062364" cy="6186309"/>
          </a:xfrm>
          <a:prstGeom prst="rect">
            <a:avLst/>
          </a:prstGeom>
        </p:spPr>
        <p:txBody>
          <a:bodyPr wrap="square">
            <a:spAutoFit/>
          </a:bodyPr>
          <a:lstStyle/>
          <a:p>
            <a:r>
              <a:rPr lang="uk-UA" b="1" dirty="0">
                <a:latin typeface="Times New Roman" panose="02020603050405020304" pitchFamily="18" charset="0"/>
                <a:cs typeface="Times New Roman" panose="02020603050405020304" pitchFamily="18" charset="0"/>
              </a:rPr>
              <a:t>Кібернетичні операції є невід’ємною частиною гібридної війни</a:t>
            </a:r>
          </a:p>
          <a:p>
            <a:r>
              <a:rPr lang="uk-UA" dirty="0">
                <a:latin typeface="Times New Roman" panose="02020603050405020304" pitchFamily="18" charset="0"/>
                <a:cs typeface="Times New Roman" panose="02020603050405020304" pitchFamily="18" charset="0"/>
              </a:rPr>
              <a:t>Чотири роки тому Росія розв’язала проти України гібридну війну. Цей тип війни передбачає, що країна-агресор може залишатися публічно непричетною до такого конфлікту та проводити приховані військові операції. </a:t>
            </a:r>
          </a:p>
          <a:p>
            <a:r>
              <a:rPr lang="uk-UA" b="1" dirty="0">
                <a:latin typeface="Times New Roman" panose="02020603050405020304" pitchFamily="18" charset="0"/>
                <a:cs typeface="Times New Roman" panose="02020603050405020304" pitchFamily="18" charset="0"/>
              </a:rPr>
              <a:t>Гібридна війна являє собою як ведення воєнних дій під прикриттям незаконних (неформальних) збройних формувань, так і одночасне використання широкого спектра політичних, економічних (енергетичних і торговельно-економічних), а також інформаційно-пропагандистських заходів, з яких, як правило, і починається ця гібридна війна та які її супроводжують упродовж усього періоду воєнних дій. </a:t>
            </a:r>
          </a:p>
        </p:txBody>
      </p:sp>
      <p:pic>
        <p:nvPicPr>
          <p:cNvPr id="4100" name="Picture 4" descr="Гібридна війна: все тільки починаєтьс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990093"/>
            <a:ext cx="4176464" cy="3249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48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a:stretch>
            <a:fillRect/>
          </a:stretch>
        </p:blipFill>
        <p:spPr>
          <a:xfrm>
            <a:off x="107504" y="260648"/>
            <a:ext cx="2537847" cy="2016224"/>
          </a:xfrm>
          <a:prstGeom prst="rect">
            <a:avLst/>
          </a:prstGeom>
        </p:spPr>
      </p:pic>
      <p:sp>
        <p:nvSpPr>
          <p:cNvPr id="5" name="Прямоугольник 4"/>
          <p:cNvSpPr/>
          <p:nvPr/>
        </p:nvSpPr>
        <p:spPr>
          <a:xfrm>
            <a:off x="2712618" y="188640"/>
            <a:ext cx="6318448" cy="6463308"/>
          </a:xfrm>
          <a:prstGeom prst="rect">
            <a:avLst/>
          </a:prstGeom>
        </p:spPr>
        <p:txBody>
          <a:bodyPr wrap="square">
            <a:spAutoFit/>
          </a:bodyPr>
          <a:lstStyle/>
          <a:p>
            <a:r>
              <a:rPr lang="uk-UA" dirty="0">
                <a:latin typeface="Times New Roman" panose="02020603050405020304" pitchFamily="18" charset="0"/>
                <a:cs typeface="Times New Roman" panose="02020603050405020304" pitchFamily="18" charset="0"/>
              </a:rPr>
              <a:t>Також Росією постійно проводяться кібернетичні операції проти об’єктів критичної інфраструктури, приватного сектору, а також інформаційно-телекомунікаційних систем Збройних Сил України.</a:t>
            </a:r>
          </a:p>
          <a:p>
            <a:r>
              <a:rPr lang="uk-UA" dirty="0">
                <a:latin typeface="Times New Roman" panose="02020603050405020304" pitchFamily="18" charset="0"/>
                <a:cs typeface="Times New Roman" panose="02020603050405020304" pitchFamily="18" charset="0"/>
              </a:rPr>
              <a:t> Одним з останніх прикладів проведення водночас простої, але широкомасштабної розвідувальної </a:t>
            </a:r>
            <a:r>
              <a:rPr lang="uk-UA" dirty="0" err="1">
                <a:latin typeface="Times New Roman" panose="02020603050405020304" pitchFamily="18" charset="0"/>
                <a:cs typeface="Times New Roman" panose="02020603050405020304" pitchFamily="18" charset="0"/>
              </a:rPr>
              <a:t>кібероперації</a:t>
            </a:r>
            <a:r>
              <a:rPr lang="uk-UA" dirty="0">
                <a:latin typeface="Times New Roman" panose="02020603050405020304" pitchFamily="18" charset="0"/>
                <a:cs typeface="Times New Roman" panose="02020603050405020304" pitchFamily="18" charset="0"/>
              </a:rPr>
              <a:t>, спрямованої на приватний сектор, є </a:t>
            </a:r>
            <a:r>
              <a:rPr lang="en-US" dirty="0" err="1">
                <a:latin typeface="Times New Roman" panose="02020603050405020304" pitchFamily="18" charset="0"/>
                <a:cs typeface="Times New Roman" panose="02020603050405020304" pitchFamily="18" charset="0"/>
              </a:rPr>
              <a:t>BugDrop</a:t>
            </a:r>
            <a:r>
              <a:rPr lang="en-US" dirty="0">
                <a:latin typeface="Times New Roman" panose="02020603050405020304" pitchFamily="18" charset="0"/>
                <a:cs typeface="Times New Roman" panose="02020603050405020304" pitchFamily="18" charset="0"/>
              </a:rPr>
              <a:t>. </a:t>
            </a:r>
          </a:p>
          <a:p>
            <a:r>
              <a:rPr lang="uk-UA" dirty="0">
                <a:latin typeface="Times New Roman" panose="02020603050405020304" pitchFamily="18" charset="0"/>
                <a:cs typeface="Times New Roman" panose="02020603050405020304" pitchFamily="18" charset="0"/>
              </a:rPr>
              <a:t>Вона була зосереджена на отриманні віддаленого доступу до персональних комп’ютерів, ноутбуків, смартфонів, планшетів та інших </a:t>
            </a:r>
            <a:r>
              <a:rPr lang="uk-UA" dirty="0" err="1">
                <a:latin typeface="Times New Roman" panose="02020603050405020304" pitchFamily="18" charset="0"/>
                <a:cs typeface="Times New Roman" panose="02020603050405020304" pitchFamily="18" charset="0"/>
              </a:rPr>
              <a:t>гаджетів</a:t>
            </a:r>
            <a:r>
              <a:rPr lang="uk-UA" dirty="0">
                <a:latin typeface="Times New Roman" panose="02020603050405020304" pitchFamily="18" charset="0"/>
                <a:cs typeface="Times New Roman" panose="02020603050405020304" pitchFamily="18" charset="0"/>
              </a:rPr>
              <a:t> працівників різних структур, унаслідок чого персональні дані та паролі працівників об’єктів критичної інфраструктури, засобів масової інформації й наукових установ викрадалися й завантажувалися на </a:t>
            </a:r>
            <a:r>
              <a:rPr lang="uk-UA" dirty="0" err="1">
                <a:latin typeface="Times New Roman" panose="02020603050405020304" pitchFamily="18" charset="0"/>
                <a:cs typeface="Times New Roman" panose="02020603050405020304" pitchFamily="18" charset="0"/>
              </a:rPr>
              <a:t>файлообмінник</a:t>
            </a:r>
            <a:r>
              <a:rPr lang="uk-UA"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Dropbox. </a:t>
            </a:r>
          </a:p>
          <a:p>
            <a:r>
              <a:rPr lang="uk-UA" dirty="0">
                <a:latin typeface="Times New Roman" panose="02020603050405020304" pitchFamily="18" charset="0"/>
                <a:cs typeface="Times New Roman" panose="02020603050405020304" pitchFamily="18" charset="0"/>
              </a:rPr>
              <a:t>Доступ до комп’ютерів зловмисники отримували, розсилаючи користувачам </a:t>
            </a:r>
            <a:r>
              <a:rPr lang="uk-UA" dirty="0" err="1">
                <a:latin typeface="Times New Roman" panose="02020603050405020304" pitchFamily="18" charset="0"/>
                <a:cs typeface="Times New Roman" panose="02020603050405020304" pitchFamily="18" charset="0"/>
              </a:rPr>
              <a:t>фішингові</a:t>
            </a:r>
            <a:r>
              <a:rPr lang="uk-UA" dirty="0">
                <a:latin typeface="Times New Roman" panose="02020603050405020304" pitchFamily="18" charset="0"/>
                <a:cs typeface="Times New Roman" panose="02020603050405020304" pitchFamily="18" charset="0"/>
              </a:rPr>
              <a:t> електронні листи, в яких закликали відкрити файл </a:t>
            </a:r>
            <a:r>
              <a:rPr lang="en-US" dirty="0">
                <a:latin typeface="Times New Roman" panose="02020603050405020304" pitchFamily="18" charset="0"/>
                <a:cs typeface="Times New Roman" panose="02020603050405020304" pitchFamily="18" charset="0"/>
              </a:rPr>
              <a:t>Microsoft Word, </a:t>
            </a:r>
            <a:r>
              <a:rPr lang="uk-UA" dirty="0">
                <a:latin typeface="Times New Roman" panose="02020603050405020304" pitchFamily="18" charset="0"/>
                <a:cs typeface="Times New Roman" panose="02020603050405020304" pitchFamily="18" charset="0"/>
              </a:rPr>
              <a:t>що містив шкідливий макрос. Так, одним натиском клавіші людина може поставити під небезпеку не лише свої дані, але й дані, які, в разі втрати, несуть велику небезпеку для держави в цілому. Такі масштабні атаки, зазвичай, проводяться й організовуються не однією особою, а цілою групою хакерів за підтримки впливових організацій, в тому числі й силових структур. </a:t>
            </a:r>
          </a:p>
        </p:txBody>
      </p:sp>
      <p:pic>
        <p:nvPicPr>
          <p:cNvPr id="6" name="Рисунок 5" descr="Зафиксированы кибер- атаки на центральные СМИ России"/>
          <p:cNvPicPr/>
          <p:nvPr/>
        </p:nvPicPr>
        <p:blipFill>
          <a:blip r:embed="rId3">
            <a:extLst>
              <a:ext uri="{28A0092B-C50C-407E-A947-70E740481C1C}">
                <a14:useLocalDpi xmlns:a14="http://schemas.microsoft.com/office/drawing/2010/main" val="0"/>
              </a:ext>
            </a:extLst>
          </a:blip>
          <a:srcRect/>
          <a:stretch>
            <a:fillRect/>
          </a:stretch>
        </p:blipFill>
        <p:spPr bwMode="auto">
          <a:xfrm>
            <a:off x="107504" y="2420888"/>
            <a:ext cx="2537847" cy="3024336"/>
          </a:xfrm>
          <a:prstGeom prst="rect">
            <a:avLst/>
          </a:prstGeom>
          <a:noFill/>
          <a:ln>
            <a:noFill/>
          </a:ln>
        </p:spPr>
      </p:pic>
    </p:spTree>
    <p:extLst>
      <p:ext uri="{BB962C8B-B14F-4D97-AF65-F5344CB8AC3E}">
        <p14:creationId xmlns:p14="http://schemas.microsoft.com/office/powerpoint/2010/main" val="324075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5217"/>
            <a:ext cx="5040560" cy="2541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5436096" y="332656"/>
            <a:ext cx="3240360" cy="3693319"/>
          </a:xfrm>
          <a:prstGeom prst="rect">
            <a:avLst/>
          </a:prstGeom>
        </p:spPr>
        <p:txBody>
          <a:bodyPr wrap="square">
            <a:spAutoFit/>
          </a:bodyPr>
          <a:lstStyle/>
          <a:p>
            <a:r>
              <a:rPr lang="uk-UA" dirty="0">
                <a:latin typeface="Times New Roman" panose="02020603050405020304" pitchFamily="18" charset="0"/>
                <a:cs typeface="Times New Roman" panose="02020603050405020304" pitchFamily="18" charset="0"/>
              </a:rPr>
              <a:t>Організації та угруповання, які стоять за цими </a:t>
            </a:r>
            <a:r>
              <a:rPr lang="uk-UA" dirty="0" err="1">
                <a:latin typeface="Times New Roman" panose="02020603050405020304" pitchFamily="18" charset="0"/>
                <a:cs typeface="Times New Roman" panose="02020603050405020304" pitchFamily="18" charset="0"/>
              </a:rPr>
              <a:t>кіберопераціями</a:t>
            </a:r>
            <a:r>
              <a:rPr lang="uk-UA" dirty="0">
                <a:latin typeface="Times New Roman" panose="02020603050405020304" pitchFamily="18" charset="0"/>
                <a:cs typeface="Times New Roman" panose="02020603050405020304" pitchFamily="18" charset="0"/>
              </a:rPr>
              <a:t>, можна порівняти з митцем, який пише картину, використовуючи різні фарби, полотна та стилі.</a:t>
            </a:r>
          </a:p>
          <a:p>
            <a:r>
              <a:rPr lang="uk-UA" dirty="0">
                <a:latin typeface="Times New Roman" panose="02020603050405020304" pitchFamily="18" charset="0"/>
                <a:cs typeface="Times New Roman" panose="02020603050405020304" pitchFamily="18" charset="0"/>
              </a:rPr>
              <a:t> Так і хакери підходять до створення вірусів та нових атак: </a:t>
            </a:r>
            <a:r>
              <a:rPr lang="uk-UA" dirty="0" err="1">
                <a:latin typeface="Times New Roman" panose="02020603050405020304" pitchFamily="18" charset="0"/>
                <a:cs typeface="Times New Roman" panose="02020603050405020304" pitchFamily="18" charset="0"/>
              </a:rPr>
              <a:t>креативно</a:t>
            </a:r>
            <a:r>
              <a:rPr lang="uk-UA" dirty="0">
                <a:latin typeface="Times New Roman" panose="02020603050405020304" pitchFamily="18" charset="0"/>
                <a:cs typeface="Times New Roman" panose="02020603050405020304" pitchFamily="18" charset="0"/>
              </a:rPr>
              <a:t> і творчо використовують не лише вразливості систем, але й психологію людини. </a:t>
            </a:r>
          </a:p>
        </p:txBody>
      </p:sp>
      <p:pic>
        <p:nvPicPr>
          <p:cNvPr id="5124" name="Picture 4" descr="Гібридна війна: інформаційна складова - MediaSapie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852936"/>
            <a:ext cx="5090170" cy="3043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294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188640"/>
            <a:ext cx="8568952" cy="6124754"/>
          </a:xfrm>
          <a:prstGeom prst="rect">
            <a:avLst/>
          </a:prstGeom>
        </p:spPr>
        <p:txBody>
          <a:bodyPr wrap="square">
            <a:spAutoFit/>
          </a:bodyPr>
          <a:lstStyle/>
          <a:p>
            <a:r>
              <a:rPr lang="uk-UA" sz="1400" b="1" dirty="0">
                <a:latin typeface="Times New Roman" panose="02020603050405020304" pitchFamily="18" charset="0"/>
                <a:cs typeface="Times New Roman" panose="02020603050405020304" pitchFamily="18" charset="0"/>
              </a:rPr>
              <a:t>Наслідки кібератак</a:t>
            </a:r>
          </a:p>
          <a:p>
            <a:r>
              <a:rPr lang="uk-UA" sz="1400" dirty="0">
                <a:latin typeface="Times New Roman" panose="02020603050405020304" pitchFamily="18" charset="0"/>
                <a:cs typeface="Times New Roman" panose="02020603050405020304" pitchFamily="18" charset="0"/>
              </a:rPr>
              <a:t>На перший погляд може здатися, що кібератаки не можуть завдати великої шкоди та не забирають людських життів. Але це лише на перший погляд. Розглянемо більш детально, до яких наслідків може призвести кожна з кібератак, що використовуються під час проведення </a:t>
            </a:r>
            <a:r>
              <a:rPr lang="uk-UA" sz="1400" dirty="0" err="1">
                <a:latin typeface="Times New Roman" panose="02020603050405020304" pitchFamily="18" charset="0"/>
                <a:cs typeface="Times New Roman" panose="02020603050405020304" pitchFamily="18" charset="0"/>
              </a:rPr>
              <a:t>кібероперацій</a:t>
            </a:r>
            <a:r>
              <a:rPr lang="uk-UA" sz="1400" dirty="0">
                <a:latin typeface="Times New Roman" panose="02020603050405020304" pitchFamily="18" charset="0"/>
                <a:cs typeface="Times New Roman" panose="02020603050405020304" pitchFamily="18" charset="0"/>
              </a:rPr>
              <a:t>:</a:t>
            </a:r>
          </a:p>
          <a:p>
            <a:r>
              <a:rPr lang="uk-UA" sz="1400" b="1" dirty="0">
                <a:latin typeface="Times New Roman" panose="02020603050405020304" pitchFamily="18" charset="0"/>
                <a:cs typeface="Times New Roman" panose="02020603050405020304" pitchFamily="18" charset="0"/>
              </a:rPr>
              <a:t>вандалізм</a:t>
            </a:r>
            <a:r>
              <a:rPr lang="uk-UA" sz="1400" dirty="0">
                <a:latin typeface="Times New Roman" panose="02020603050405020304" pitchFamily="18" charset="0"/>
                <a:cs typeface="Times New Roman" panose="02020603050405020304" pitchFamily="18" charset="0"/>
              </a:rPr>
              <a:t> — атака, яка, звісно, не вбиває людей, але завдає удару по авторитету держави як у світі, так і серед населення, простими словами, завдає репутаційних втрат. До таких кібернетичних атак можна віднести псування офіційних Інтернет-сторінок, заміну змісту образливими чи пропагандистськими малюнками;</a:t>
            </a:r>
          </a:p>
          <a:p>
            <a:r>
              <a:rPr lang="uk-UA" sz="1400" b="1" dirty="0">
                <a:latin typeface="Times New Roman" panose="02020603050405020304" pitchFamily="18" charset="0"/>
                <a:cs typeface="Times New Roman" panose="02020603050405020304" pitchFamily="18" charset="0"/>
              </a:rPr>
              <a:t>пропаганда</a:t>
            </a:r>
            <a:r>
              <a:rPr lang="uk-UA" sz="1400" dirty="0">
                <a:latin typeface="Times New Roman" panose="02020603050405020304" pitchFamily="18" charset="0"/>
                <a:cs typeface="Times New Roman" panose="02020603050405020304" pitchFamily="18" charset="0"/>
              </a:rPr>
              <a:t> — розсилка спаму, що містить інформацію пропагандистського характеру, </a:t>
            </a:r>
            <a:r>
              <a:rPr lang="uk-UA" sz="1400" dirty="0" err="1">
                <a:latin typeface="Times New Roman" panose="02020603050405020304" pitchFamily="18" charset="0"/>
                <a:cs typeface="Times New Roman" panose="02020603050405020304" pitchFamily="18" charset="0"/>
              </a:rPr>
              <a:t>фейкові</a:t>
            </a:r>
            <a:r>
              <a:rPr lang="uk-UA" sz="1400" dirty="0">
                <a:latin typeface="Times New Roman" panose="02020603050405020304" pitchFamily="18" charset="0"/>
                <a:cs typeface="Times New Roman" panose="02020603050405020304" pitchFamily="18" charset="0"/>
              </a:rPr>
              <a:t> новини для просування вигідної точки зору та дезорієнтації населення. А тепер уявімо, якби не було пропаганди на території Криму, в Луганську та Донецьку, — чи знайшла б Росія таку підтримку серед місцевого населення в 2014 році? Ні! Пропаганда почалася ще задовго до 2014 року, велася постійно й була зосереджена на певній верстві населення, так званій цільовій аудиторії;</a:t>
            </a:r>
          </a:p>
          <a:p>
            <a:r>
              <a:rPr lang="uk-UA" sz="1400" b="1" dirty="0">
                <a:latin typeface="Times New Roman" panose="02020603050405020304" pitchFamily="18" charset="0"/>
                <a:cs typeface="Times New Roman" panose="02020603050405020304" pitchFamily="18" charset="0"/>
              </a:rPr>
              <a:t>збір інформації </a:t>
            </a:r>
            <a:r>
              <a:rPr lang="uk-UA" sz="1400" dirty="0">
                <a:latin typeface="Times New Roman" panose="02020603050405020304" pitchFamily="18" charset="0"/>
                <a:cs typeface="Times New Roman" panose="02020603050405020304" pitchFamily="18" charset="0"/>
              </a:rPr>
              <a:t>— злом приватних сторінок або серверів баз даних для збору цінної інформації та її заміни на інформацію, корисну іншій стороні. У цьому випадку дезінформація та викрадення даних, наприклад, відомостей щодо пересування наших військ у районі ведення бойових дій, призведе до неминучих людських втрат. Інша назва — </a:t>
            </a:r>
            <a:r>
              <a:rPr lang="uk-UA" sz="1400" b="1" dirty="0" err="1">
                <a:latin typeface="Times New Roman" panose="02020603050405020304" pitchFamily="18" charset="0"/>
                <a:cs typeface="Times New Roman" panose="02020603050405020304" pitchFamily="18" charset="0"/>
              </a:rPr>
              <a:t>кібершпигунство</a:t>
            </a:r>
            <a:r>
              <a:rPr lang="uk-UA" sz="1400" b="1" dirty="0">
                <a:latin typeface="Times New Roman" panose="02020603050405020304" pitchFamily="18" charset="0"/>
                <a:cs typeface="Times New Roman" panose="02020603050405020304" pitchFamily="18" charset="0"/>
              </a:rPr>
              <a:t>;</a:t>
            </a:r>
          </a:p>
          <a:p>
            <a:r>
              <a:rPr lang="uk-UA" sz="1400" b="1" dirty="0">
                <a:latin typeface="Times New Roman" panose="02020603050405020304" pitchFamily="18" charset="0"/>
                <a:cs typeface="Times New Roman" panose="02020603050405020304" pitchFamily="18" charset="0"/>
              </a:rPr>
              <a:t>відмова сервісу </a:t>
            </a:r>
            <a:r>
              <a:rPr lang="uk-UA" sz="1400" dirty="0">
                <a:latin typeface="Times New Roman" panose="02020603050405020304" pitchFamily="18" charset="0"/>
                <a:cs typeface="Times New Roman" panose="02020603050405020304" pitchFamily="18" charset="0"/>
              </a:rPr>
              <a:t>— атаки з великої кількості комп’ютерів, основна мета яких — порушення функціонування сайтів або комп’ютерних систем. Лише уявіть собі таку ситуацію, коли в комп’ютерній системі, яка відповідає за обробку даних, отриманих з лінії розмежування, почалися </a:t>
            </a:r>
            <a:r>
              <a:rPr lang="uk-UA" sz="1400" dirty="0" err="1">
                <a:latin typeface="Times New Roman" panose="02020603050405020304" pitchFamily="18" charset="0"/>
                <a:cs typeface="Times New Roman" panose="02020603050405020304" pitchFamily="18" charset="0"/>
              </a:rPr>
              <a:t>збої</a:t>
            </a:r>
            <a:r>
              <a:rPr lang="uk-UA" sz="1400" dirty="0">
                <a:latin typeface="Times New Roman" panose="02020603050405020304" pitchFamily="18" charset="0"/>
                <a:cs typeface="Times New Roman" panose="02020603050405020304" pitchFamily="18" charset="0"/>
              </a:rPr>
              <a:t> та помилки в роботі, наслідком цього може стати те, що командир не зможе швидко прийняти правильне рішення;</a:t>
            </a:r>
          </a:p>
          <a:p>
            <a:r>
              <a:rPr lang="uk-UA" sz="1400" b="1" dirty="0">
                <a:latin typeface="Times New Roman" panose="02020603050405020304" pitchFamily="18" charset="0"/>
                <a:cs typeface="Times New Roman" panose="02020603050405020304" pitchFamily="18" charset="0"/>
              </a:rPr>
              <a:t>втручання в роботу обладнання </a:t>
            </a:r>
            <a:r>
              <a:rPr lang="uk-UA" sz="1400" dirty="0">
                <a:latin typeface="Times New Roman" panose="02020603050405020304" pitchFamily="18" charset="0"/>
                <a:cs typeface="Times New Roman" panose="02020603050405020304" pitchFamily="18" charset="0"/>
              </a:rPr>
              <a:t>— атаки на комп’ютери або сервери, які, наприклад, забезпечують роботу комунікаційних цивільних або військових систем, що, у свою чергу, призведе до відключення або виникнення помилок при обміні даними, а ще гірше — буде втрачено зв’язок, а відтак можливість управління діями підрозділів;</a:t>
            </a:r>
          </a:p>
          <a:p>
            <a:r>
              <a:rPr lang="uk-UA" sz="1400" b="1" dirty="0">
                <a:latin typeface="Times New Roman" panose="02020603050405020304" pitchFamily="18" charset="0"/>
                <a:cs typeface="Times New Roman" panose="02020603050405020304" pitchFamily="18" charset="0"/>
              </a:rPr>
              <a:t>атаки на об’єкти критичної інфраструктури </a:t>
            </a:r>
            <a:r>
              <a:rPr lang="uk-UA" sz="1400" dirty="0">
                <a:latin typeface="Times New Roman" panose="02020603050405020304" pitchFamily="18" charset="0"/>
                <a:cs typeface="Times New Roman" panose="02020603050405020304" pitchFamily="18" charset="0"/>
              </a:rPr>
              <a:t>— атаки на комп’ютери та системи, що забезпечують життєдіяльність міст, а саме: системи водопостачання, електроенергії, транспорту тощо. У цьому випадку навіть прикладів не треба наводити, ви всі самі можете уявити жахливі наслідки, бо все наше життя залежить від дієздатності таких систем.</a:t>
            </a:r>
          </a:p>
        </p:txBody>
      </p:sp>
    </p:spTree>
    <p:extLst>
      <p:ext uri="{BB962C8B-B14F-4D97-AF65-F5344CB8AC3E}">
        <p14:creationId xmlns:p14="http://schemas.microsoft.com/office/powerpoint/2010/main" val="660426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499992" y="1340768"/>
            <a:ext cx="4320480" cy="4832092"/>
          </a:xfrm>
          <a:prstGeom prst="rect">
            <a:avLst/>
          </a:prstGeom>
        </p:spPr>
        <p:txBody>
          <a:bodyPr wrap="square">
            <a:spAutoFit/>
          </a:bodyPr>
          <a:lstStyle/>
          <a:p>
            <a:r>
              <a:rPr lang="uk-UA" sz="1400" dirty="0">
                <a:latin typeface="Times New Roman" panose="02020603050405020304" pitchFamily="18" charset="0"/>
                <a:cs typeface="Times New Roman" panose="02020603050405020304" pitchFamily="18" charset="0"/>
              </a:rPr>
              <a:t>Використовуючи кіберпростір, хакери можуть зламати захищені мережі та отримати необхідну інформацію, тому ми мусимо спрямувати зусилля на захист своїх мереж і забезпечити їх безпеку, використовуючи такі рівні захисту інформації:</a:t>
            </a:r>
          </a:p>
          <a:p>
            <a:r>
              <a:rPr lang="uk-UA" sz="1400" b="1" dirty="0">
                <a:latin typeface="Times New Roman" panose="02020603050405020304" pitchFamily="18" charset="0"/>
                <a:cs typeface="Times New Roman" panose="02020603050405020304" pitchFamily="18" charset="0"/>
              </a:rPr>
              <a:t>запобігання</a:t>
            </a:r>
            <a:r>
              <a:rPr lang="uk-UA" sz="1400" dirty="0">
                <a:latin typeface="Times New Roman" panose="02020603050405020304" pitchFamily="18" charset="0"/>
                <a:cs typeface="Times New Roman" panose="02020603050405020304" pitchFamily="18" charset="0"/>
              </a:rPr>
              <a:t> — доступ до інформації та технології надається тільки для персоналу, який отримав допуск та має відповідні фахові навички;</a:t>
            </a:r>
          </a:p>
          <a:p>
            <a:r>
              <a:rPr lang="uk-UA" sz="1400" b="1" dirty="0">
                <a:latin typeface="Times New Roman" panose="02020603050405020304" pitchFamily="18" charset="0"/>
                <a:cs typeface="Times New Roman" panose="02020603050405020304" pitchFamily="18" charset="0"/>
              </a:rPr>
              <a:t>виявлення</a:t>
            </a:r>
            <a:r>
              <a:rPr lang="uk-UA" sz="1400" dirty="0">
                <a:latin typeface="Times New Roman" panose="02020603050405020304" pitchFamily="18" charset="0"/>
                <a:cs typeface="Times New Roman" panose="02020603050405020304" pitchFamily="18" charset="0"/>
              </a:rPr>
              <a:t> — забезпечується раннє виявлення злочинів і зловживань, навіть якщо механізми захисту були обійдені;</a:t>
            </a:r>
          </a:p>
          <a:p>
            <a:r>
              <a:rPr lang="uk-UA" sz="1400" b="1" dirty="0">
                <a:latin typeface="Times New Roman" panose="02020603050405020304" pitchFamily="18" charset="0"/>
                <a:cs typeface="Times New Roman" panose="02020603050405020304" pitchFamily="18" charset="0"/>
              </a:rPr>
              <a:t>обмеження</a:t>
            </a:r>
            <a:r>
              <a:rPr lang="uk-UA" sz="1400" dirty="0">
                <a:latin typeface="Times New Roman" panose="02020603050405020304" pitchFamily="18" charset="0"/>
                <a:cs typeface="Times New Roman" panose="02020603050405020304" pitchFamily="18" charset="0"/>
              </a:rPr>
              <a:t> — зменшується розмір втрат, якщо злочин все-таки відбувся, незважаючи на заходи щодо його запобігання та виявлення;</a:t>
            </a:r>
          </a:p>
          <a:p>
            <a:r>
              <a:rPr lang="uk-UA" sz="1400" b="1" dirty="0">
                <a:latin typeface="Times New Roman" panose="02020603050405020304" pitchFamily="18" charset="0"/>
                <a:cs typeface="Times New Roman" panose="02020603050405020304" pitchFamily="18" charset="0"/>
              </a:rPr>
              <a:t>відновлення</a:t>
            </a:r>
            <a:r>
              <a:rPr lang="uk-UA" sz="1400" dirty="0">
                <a:latin typeface="Times New Roman" panose="02020603050405020304" pitchFamily="18" charset="0"/>
                <a:cs typeface="Times New Roman" panose="02020603050405020304" pitchFamily="18" charset="0"/>
              </a:rPr>
              <a:t> — забезпечується ефективне відновлення інформації за наявності документованих і перевірених планів з відновлення.</a:t>
            </a:r>
          </a:p>
          <a:p>
            <a:r>
              <a:rPr lang="uk-UA" sz="1400" b="1" dirty="0">
                <a:latin typeface="Times New Roman" panose="02020603050405020304" pitchFamily="18" charset="0"/>
                <a:cs typeface="Times New Roman" panose="02020603050405020304" pitchFamily="18" charset="0"/>
              </a:rPr>
              <a:t>Висновок, який ми повинні зробити для себе, — це збільшення інвестування в </a:t>
            </a:r>
            <a:r>
              <a:rPr lang="uk-UA" sz="1400" b="1" dirty="0" err="1">
                <a:latin typeface="Times New Roman" panose="02020603050405020304" pitchFamily="18" charset="0"/>
                <a:cs typeface="Times New Roman" panose="02020603050405020304" pitchFamily="18" charset="0"/>
              </a:rPr>
              <a:t>кібербезпеку</a:t>
            </a:r>
            <a:r>
              <a:rPr lang="uk-UA" sz="1400" b="1" dirty="0">
                <a:latin typeface="Times New Roman" panose="02020603050405020304" pitchFamily="18" charset="0"/>
                <a:cs typeface="Times New Roman" panose="02020603050405020304" pitchFamily="18" charset="0"/>
              </a:rPr>
              <a:t>, щоб запобігати атакам на великі державні й приватні компанії і протистояти намірам дестабілізувати суспільство.</a:t>
            </a:r>
          </a:p>
        </p:txBody>
      </p:sp>
      <p:pic>
        <p:nvPicPr>
          <p:cNvPr id="6146" name="Picture 2" descr="Інформаційні війни: тенденції та шляхи розвитку - MediaSapie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24744"/>
            <a:ext cx="4032448" cy="4953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91432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TotalTime>
  <Words>1751</Words>
  <Application>Microsoft Office PowerPoint</Application>
  <PresentationFormat>Экран (4:3)</PresentationFormat>
  <Paragraphs>72</Paragraphs>
  <Slides>25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yanko</dc:creator>
  <cp:lastModifiedBy>yankovska@meta.ua</cp:lastModifiedBy>
  <cp:revision>26</cp:revision>
  <dcterms:created xsi:type="dcterms:W3CDTF">2022-05-06T13:04:28Z</dcterms:created>
  <dcterms:modified xsi:type="dcterms:W3CDTF">2022-05-06T15:59:15Z</dcterms:modified>
</cp:coreProperties>
</file>